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06" r:id="rId3"/>
    <p:sldId id="263" r:id="rId4"/>
    <p:sldId id="265" r:id="rId5"/>
    <p:sldId id="266" r:id="rId6"/>
    <p:sldId id="264" r:id="rId7"/>
    <p:sldId id="258" r:id="rId8"/>
    <p:sldId id="260" r:id="rId9"/>
    <p:sldId id="261" r:id="rId10"/>
    <p:sldId id="305" r:id="rId11"/>
    <p:sldId id="262" r:id="rId12"/>
    <p:sldId id="366" r:id="rId13"/>
    <p:sldId id="388" r:id="rId14"/>
    <p:sldId id="272" r:id="rId15"/>
    <p:sldId id="367" r:id="rId16"/>
    <p:sldId id="310" r:id="rId17"/>
    <p:sldId id="314" r:id="rId18"/>
    <p:sldId id="374" r:id="rId19"/>
    <p:sldId id="318" r:id="rId20"/>
    <p:sldId id="322" r:id="rId21"/>
    <p:sldId id="293" r:id="rId22"/>
    <p:sldId id="323" r:id="rId23"/>
    <p:sldId id="325" r:id="rId24"/>
    <p:sldId id="350" r:id="rId25"/>
    <p:sldId id="312" r:id="rId26"/>
    <p:sldId id="385" r:id="rId27"/>
    <p:sldId id="386" r:id="rId28"/>
    <p:sldId id="387" r:id="rId29"/>
    <p:sldId id="320" r:id="rId30"/>
    <p:sldId id="335" r:id="rId31"/>
    <p:sldId id="328" r:id="rId32"/>
    <p:sldId id="327" r:id="rId33"/>
    <p:sldId id="329" r:id="rId34"/>
    <p:sldId id="331" r:id="rId35"/>
    <p:sldId id="333" r:id="rId36"/>
    <p:sldId id="330" r:id="rId37"/>
    <p:sldId id="334" r:id="rId38"/>
    <p:sldId id="337" r:id="rId39"/>
    <p:sldId id="338" r:id="rId40"/>
    <p:sldId id="339" r:id="rId41"/>
    <p:sldId id="340" r:id="rId42"/>
    <p:sldId id="341" r:id="rId43"/>
    <p:sldId id="342" r:id="rId44"/>
    <p:sldId id="346" r:id="rId45"/>
    <p:sldId id="369" r:id="rId46"/>
    <p:sldId id="371" r:id="rId47"/>
    <p:sldId id="372" r:id="rId48"/>
    <p:sldId id="373" r:id="rId49"/>
    <p:sldId id="375" r:id="rId50"/>
    <p:sldId id="376" r:id="rId51"/>
    <p:sldId id="377" r:id="rId52"/>
    <p:sldId id="378" r:id="rId53"/>
    <p:sldId id="380" r:id="rId54"/>
    <p:sldId id="381" r:id="rId55"/>
    <p:sldId id="389" r:id="rId56"/>
    <p:sldId id="382" r:id="rId57"/>
    <p:sldId id="343" r:id="rId58"/>
    <p:sldId id="347" r:id="rId59"/>
    <p:sldId id="383" r:id="rId60"/>
    <p:sldId id="384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ardo Passos" initials="LP" lastIdx="2" clrIdx="0">
    <p:extLst>
      <p:ext uri="{19B8F6BF-5375-455C-9EA6-DF929625EA0E}">
        <p15:presenceInfo xmlns:p15="http://schemas.microsoft.com/office/powerpoint/2012/main" userId="9eef17aeab1340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275" autoAdjust="0"/>
  </p:normalViewPr>
  <p:slideViewPr>
    <p:cSldViewPr snapToGrid="0">
      <p:cViewPr varScale="1">
        <p:scale>
          <a:sx n="57" d="100"/>
          <a:sy n="57" d="100"/>
        </p:scale>
        <p:origin x="121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05T11:19:04.136" idx="1">
    <p:pos x="10" y="10"/>
    <p:text>Give an example of these definitions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A55A4-49E0-4044-BDE5-8F1CD033876A}" type="datetimeFigureOut">
              <a:rPr lang="en-CA" smtClean="0"/>
              <a:t>19/03/2015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48C4A-8622-42A9-BE01-C89539F6EB7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87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1775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2843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Thus,</a:t>
            </a:r>
            <a:r>
              <a:rPr lang="en-US" baseline="0" dirty="0" smtClean="0"/>
              <a:t> we argue…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1003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4742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5312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1800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440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8892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4312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0348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248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6917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9195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72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2370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152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3915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2319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3326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3025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47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7866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51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461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8975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57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014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815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0067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5951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5718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553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8C4A-8622-42A9-BE01-C89539F6EB79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432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6D81-7394-44FD-B854-F2E1D91A4C79}" type="datetime1">
              <a:rPr lang="en-CA" smtClean="0"/>
              <a:t>19/03/2015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378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40E2-C1C5-42A4-BD88-7F9D2C50CF9A}" type="datetime1">
              <a:rPr lang="en-CA" smtClean="0"/>
              <a:t>19/03/2015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350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2BAE-64E4-49F2-8616-CCF1BFC6A128}" type="datetime1">
              <a:rPr lang="en-CA" smtClean="0"/>
              <a:t>19/03/2015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855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5491-5EBA-4D5F-B883-62C2533689CC}" type="datetime1">
              <a:rPr lang="en-CA" smtClean="0"/>
              <a:t>19/03/2015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0681963A-8435-4425-B6A1-8F12E9212E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66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2449-5440-4D0D-AE7F-30287F193991}" type="datetime1">
              <a:rPr lang="en-CA" smtClean="0"/>
              <a:t>19/03/2015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717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2AEB-4021-43F0-A96E-62A107961B91}" type="datetime1">
              <a:rPr lang="en-CA" smtClean="0"/>
              <a:t>19/03/2015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507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D045-5291-4E7C-9AF9-9D6E89D5671E}" type="datetime1">
              <a:rPr lang="en-CA" smtClean="0"/>
              <a:t>19/03/2015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938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F33D-098F-47EB-AAEF-4265B898017F}" type="datetime1">
              <a:rPr lang="en-CA" smtClean="0"/>
              <a:t>19/03/2015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170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C4CF-FDEE-43A0-B0E7-02ABB4FD0F4B}" type="datetime1">
              <a:rPr lang="en-CA" smtClean="0"/>
              <a:t>19/03/2015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4554" y="6356350"/>
            <a:ext cx="2743200" cy="365125"/>
          </a:xfrm>
        </p:spPr>
        <p:txBody>
          <a:bodyPr/>
          <a:lstStyle>
            <a:lvl1pPr>
              <a:defRPr sz="2400"/>
            </a:lvl1pPr>
          </a:lstStyle>
          <a:p>
            <a:fld id="{0681963A-8435-4425-B6A1-8F12E9212E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07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9804-A2C3-4C4B-84A3-475671173972}" type="datetime1">
              <a:rPr lang="en-CA" smtClean="0"/>
              <a:t>19/03/2015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666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0C9-FF06-428A-B8F2-3FCB6E8A76D5}" type="datetime1">
              <a:rPr lang="en-CA" smtClean="0"/>
              <a:t>19/03/2015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171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3F81D-6214-4C02-A1A5-A1C886724846}" type="datetime1">
              <a:rPr lang="en-CA" smtClean="0"/>
              <a:t>19/03/2015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963A-8435-4425-B6A1-8F12E9212E2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936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2"/>
          <p:cNvSpPr txBox="1">
            <a:spLocks/>
          </p:cNvSpPr>
          <p:nvPr/>
        </p:nvSpPr>
        <p:spPr>
          <a:xfrm>
            <a:off x="0" y="971569"/>
            <a:ext cx="12228808" cy="33020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800" b="0"/>
            </a:pPr>
            <a:r>
              <a:rPr lang="en-CA" sz="4800" dirty="0" smtClean="0">
                <a:latin typeface="+mn-lt"/>
              </a:rPr>
              <a:t>Feature Scattering in the Large: A Longitudinal</a:t>
            </a:r>
            <a:br>
              <a:rPr lang="en-CA" sz="4800" dirty="0" smtClean="0">
                <a:latin typeface="+mn-lt"/>
              </a:rPr>
            </a:br>
            <a:r>
              <a:rPr lang="en-CA" sz="4800" dirty="0" smtClean="0">
                <a:latin typeface="+mn-lt"/>
              </a:rPr>
              <a:t>Study of Linux Kernel Device Drivers</a:t>
            </a:r>
            <a:r>
              <a:rPr lang="en-CA" sz="4400" dirty="0" smtClean="0">
                <a:latin typeface="+mn-lt"/>
              </a:rPr>
              <a:t/>
            </a:r>
            <a:br>
              <a:rPr lang="en-CA" sz="4400" dirty="0" smtClean="0">
                <a:latin typeface="+mn-lt"/>
              </a:rPr>
            </a:br>
            <a:endParaRPr lang="en-CA" sz="2800" dirty="0">
              <a:latin typeface="+mn-lt"/>
            </a:endParaRPr>
          </a:p>
        </p:txBody>
      </p:sp>
      <p:sp>
        <p:nvSpPr>
          <p:cNvPr id="6" name="Shape 33"/>
          <p:cNvSpPr/>
          <p:nvPr/>
        </p:nvSpPr>
        <p:spPr>
          <a:xfrm>
            <a:off x="763516" y="2789503"/>
            <a:ext cx="2867260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457200">
              <a:spcBef>
                <a:spcPts val="100"/>
              </a:spcBef>
              <a:defRPr sz="1800"/>
            </a:pPr>
            <a:r>
              <a:rPr sz="2000" dirty="0">
                <a:ea typeface="Times Roman"/>
                <a:cs typeface="Times Roman"/>
                <a:sym typeface="Times Roman"/>
              </a:rPr>
              <a:t>Leonardo </a:t>
            </a:r>
            <a:r>
              <a:rPr sz="2000" dirty="0" smtClean="0">
                <a:ea typeface="Times Roman"/>
                <a:cs typeface="Times Roman"/>
                <a:sym typeface="Times Roman"/>
              </a:rPr>
              <a:t>Passos</a:t>
            </a:r>
            <a:r>
              <a:rPr lang="en-CA" sz="2000" dirty="0" smtClean="0">
                <a:ea typeface="Times Roman"/>
                <a:cs typeface="Times Roman"/>
                <a:sym typeface="Times Roman"/>
              </a:rPr>
              <a:t/>
            </a:r>
            <a:br>
              <a:rPr lang="en-CA" sz="2000" dirty="0" smtClean="0">
                <a:ea typeface="Times Roman"/>
                <a:cs typeface="Times Roman"/>
                <a:sym typeface="Times Roman"/>
              </a:rPr>
            </a:br>
            <a:r>
              <a:rPr lang="en-CA" sz="2000" dirty="0" smtClean="0">
                <a:ea typeface="Times Roman"/>
                <a:cs typeface="Times Roman"/>
                <a:sym typeface="Times Roman"/>
              </a:rPr>
              <a:t>lpassos@gsd.uwaterloo.ca</a:t>
            </a:r>
            <a:br>
              <a:rPr lang="en-CA" sz="2000" dirty="0" smtClean="0">
                <a:ea typeface="Times Roman"/>
                <a:cs typeface="Times Roman"/>
                <a:sym typeface="Times Roman"/>
              </a:rPr>
            </a:br>
            <a:r>
              <a:rPr sz="2000" dirty="0" smtClean="0">
                <a:ea typeface="Times Roman"/>
                <a:cs typeface="Times Roman"/>
                <a:sym typeface="Times Roman"/>
              </a:rPr>
              <a:t>University </a:t>
            </a:r>
            <a:r>
              <a:rPr sz="2000" dirty="0">
                <a:ea typeface="Times Roman"/>
                <a:cs typeface="Times Roman"/>
                <a:sym typeface="Times Roman"/>
              </a:rPr>
              <a:t>of Waterloo </a:t>
            </a:r>
          </a:p>
          <a:p>
            <a:pPr lvl="0" algn="ctr" defTabSz="457200">
              <a:spcBef>
                <a:spcPts val="100"/>
              </a:spcBef>
              <a:defRPr sz="1800"/>
            </a:pPr>
            <a:r>
              <a:rPr sz="2000" dirty="0">
                <a:ea typeface="Times Roman"/>
                <a:cs typeface="Times Roman"/>
                <a:sym typeface="Times Roman"/>
              </a:rPr>
              <a:t>Canada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2093" y="6514239"/>
            <a:ext cx="4104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/>
              <a:t>Modularity’15 Research Track</a:t>
            </a:r>
            <a:endParaRPr lang="en-CA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1</a:t>
            </a:fld>
            <a:endParaRPr lang="en-CA" dirty="0"/>
          </a:p>
        </p:txBody>
      </p:sp>
      <p:sp>
        <p:nvSpPr>
          <p:cNvPr id="7" name="Shape 33"/>
          <p:cNvSpPr/>
          <p:nvPr/>
        </p:nvSpPr>
        <p:spPr>
          <a:xfrm>
            <a:off x="4364348" y="4555638"/>
            <a:ext cx="3014095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457200">
              <a:spcBef>
                <a:spcPts val="100"/>
              </a:spcBef>
              <a:defRPr sz="1800"/>
            </a:pPr>
            <a:r>
              <a:rPr lang="en-CA" sz="2000" dirty="0" smtClean="0">
                <a:ea typeface="Times Roman"/>
                <a:cs typeface="Times Roman"/>
                <a:sym typeface="Times Roman"/>
              </a:rPr>
              <a:t>Krzysztof </a:t>
            </a:r>
            <a:r>
              <a:rPr lang="en-CA" sz="2000" dirty="0" err="1" smtClean="0">
                <a:ea typeface="Times Roman"/>
                <a:cs typeface="Times Roman"/>
                <a:sym typeface="Times Roman"/>
              </a:rPr>
              <a:t>Czarnecki</a:t>
            </a:r>
            <a:r>
              <a:rPr lang="en-CA" sz="2000" dirty="0" smtClean="0">
                <a:ea typeface="Times Roman"/>
                <a:cs typeface="Times Roman"/>
                <a:sym typeface="Times Roman"/>
              </a:rPr>
              <a:t/>
            </a:r>
            <a:br>
              <a:rPr lang="en-CA" sz="2000" dirty="0" smtClean="0">
                <a:ea typeface="Times Roman"/>
                <a:cs typeface="Times Roman"/>
                <a:sym typeface="Times Roman"/>
              </a:rPr>
            </a:br>
            <a:r>
              <a:rPr lang="en-CA" sz="2000" dirty="0" smtClean="0">
                <a:ea typeface="Times Roman"/>
                <a:cs typeface="Times Roman"/>
                <a:sym typeface="Times Roman"/>
              </a:rPr>
              <a:t>kczarnec@gsd.uwaterloo.ca</a:t>
            </a:r>
            <a:br>
              <a:rPr lang="en-CA" sz="2000" dirty="0" smtClean="0">
                <a:ea typeface="Times Roman"/>
                <a:cs typeface="Times Roman"/>
                <a:sym typeface="Times Roman"/>
              </a:rPr>
            </a:br>
            <a:r>
              <a:rPr sz="2000" dirty="0" smtClean="0">
                <a:ea typeface="Times Roman"/>
                <a:cs typeface="Times Roman"/>
                <a:sym typeface="Times Roman"/>
              </a:rPr>
              <a:t>University </a:t>
            </a:r>
            <a:r>
              <a:rPr sz="2000" dirty="0">
                <a:ea typeface="Times Roman"/>
                <a:cs typeface="Times Roman"/>
                <a:sym typeface="Times Roman"/>
              </a:rPr>
              <a:t>of Waterloo </a:t>
            </a:r>
          </a:p>
          <a:p>
            <a:pPr lvl="0" algn="ctr" defTabSz="457200">
              <a:spcBef>
                <a:spcPts val="100"/>
              </a:spcBef>
              <a:defRPr sz="1800"/>
            </a:pPr>
            <a:r>
              <a:rPr sz="2000" dirty="0">
                <a:ea typeface="Times Roman"/>
                <a:cs typeface="Times Roman"/>
                <a:sym typeface="Times Roman"/>
              </a:rPr>
              <a:t>Canada</a:t>
            </a:r>
          </a:p>
        </p:txBody>
      </p:sp>
      <p:sp>
        <p:nvSpPr>
          <p:cNvPr id="8" name="Shape 33"/>
          <p:cNvSpPr/>
          <p:nvPr/>
        </p:nvSpPr>
        <p:spPr>
          <a:xfrm>
            <a:off x="8141115" y="2789503"/>
            <a:ext cx="3439916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457200">
              <a:spcBef>
                <a:spcPts val="100"/>
              </a:spcBef>
              <a:defRPr sz="1800"/>
            </a:pPr>
            <a:r>
              <a:rPr lang="en-CA" sz="2000" dirty="0" smtClean="0">
                <a:ea typeface="Times Roman"/>
                <a:cs typeface="Times Roman"/>
                <a:sym typeface="Times Roman"/>
              </a:rPr>
              <a:t>Thorsten Berger</a:t>
            </a:r>
            <a:br>
              <a:rPr lang="en-CA" sz="2000" dirty="0" smtClean="0">
                <a:ea typeface="Times Roman"/>
                <a:cs typeface="Times Roman"/>
                <a:sym typeface="Times Roman"/>
              </a:rPr>
            </a:br>
            <a:r>
              <a:rPr lang="en-CA" sz="2000" dirty="0" smtClean="0">
                <a:ea typeface="Times Roman"/>
                <a:cs typeface="Times Roman"/>
                <a:sym typeface="Times Roman"/>
              </a:rPr>
              <a:t>jpadillagaeta@gsd.uwaterloo.ca</a:t>
            </a:r>
            <a:br>
              <a:rPr lang="en-CA" sz="2000" dirty="0" smtClean="0">
                <a:ea typeface="Times Roman"/>
                <a:cs typeface="Times Roman"/>
                <a:sym typeface="Times Roman"/>
              </a:rPr>
            </a:br>
            <a:r>
              <a:rPr sz="2000" dirty="0" smtClean="0">
                <a:ea typeface="Times Roman"/>
                <a:cs typeface="Times Roman"/>
                <a:sym typeface="Times Roman"/>
              </a:rPr>
              <a:t>University </a:t>
            </a:r>
            <a:r>
              <a:rPr sz="2000" dirty="0">
                <a:ea typeface="Times Roman"/>
                <a:cs typeface="Times Roman"/>
                <a:sym typeface="Times Roman"/>
              </a:rPr>
              <a:t>of Waterloo </a:t>
            </a:r>
          </a:p>
          <a:p>
            <a:pPr lvl="0" algn="ctr" defTabSz="457200">
              <a:spcBef>
                <a:spcPts val="100"/>
              </a:spcBef>
              <a:defRPr sz="1800"/>
            </a:pPr>
            <a:r>
              <a:rPr sz="2000" dirty="0">
                <a:ea typeface="Times Roman"/>
                <a:cs typeface="Times Roman"/>
                <a:sym typeface="Times Roman"/>
              </a:rPr>
              <a:t>Canada</a:t>
            </a:r>
          </a:p>
        </p:txBody>
      </p:sp>
      <p:sp>
        <p:nvSpPr>
          <p:cNvPr id="9" name="Shape 33"/>
          <p:cNvSpPr/>
          <p:nvPr/>
        </p:nvSpPr>
        <p:spPr>
          <a:xfrm>
            <a:off x="1082257" y="4541595"/>
            <a:ext cx="2229778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457200">
              <a:spcBef>
                <a:spcPts val="100"/>
              </a:spcBef>
              <a:defRPr sz="1800"/>
            </a:pPr>
            <a:r>
              <a:rPr lang="en-CA" sz="2000" dirty="0" smtClean="0">
                <a:ea typeface="Times Roman"/>
                <a:cs typeface="Times Roman"/>
                <a:sym typeface="Times Roman"/>
              </a:rPr>
              <a:t>Sven </a:t>
            </a:r>
            <a:r>
              <a:rPr lang="en-CA" sz="2000" dirty="0" err="1" smtClean="0">
                <a:ea typeface="Times Roman"/>
                <a:cs typeface="Times Roman"/>
                <a:sym typeface="Times Roman"/>
              </a:rPr>
              <a:t>Apel</a:t>
            </a:r>
            <a:r>
              <a:rPr lang="en-CA" sz="2000" dirty="0" smtClean="0">
                <a:ea typeface="Times Roman"/>
                <a:cs typeface="Times Roman"/>
                <a:sym typeface="Times Roman"/>
              </a:rPr>
              <a:t/>
            </a:r>
            <a:br>
              <a:rPr lang="en-CA" sz="2000" dirty="0" smtClean="0">
                <a:ea typeface="Times Roman"/>
                <a:cs typeface="Times Roman"/>
                <a:sym typeface="Times Roman"/>
              </a:rPr>
            </a:br>
            <a:r>
              <a:rPr lang="en-CA" sz="2000" dirty="0" smtClean="0">
                <a:ea typeface="Times Roman"/>
                <a:cs typeface="Times Roman"/>
                <a:sym typeface="Times Roman"/>
              </a:rPr>
              <a:t>apel@uni-passau.de</a:t>
            </a:r>
            <a:br>
              <a:rPr lang="en-CA" sz="2000" dirty="0" smtClean="0">
                <a:ea typeface="Times Roman"/>
                <a:cs typeface="Times Roman"/>
                <a:sym typeface="Times Roman"/>
              </a:rPr>
            </a:br>
            <a:r>
              <a:rPr lang="en-CA" sz="2000" dirty="0" smtClean="0">
                <a:ea typeface="Times Roman"/>
                <a:cs typeface="Times Roman"/>
                <a:sym typeface="Times Roman"/>
              </a:rPr>
              <a:t>University of Passau</a:t>
            </a:r>
            <a:endParaRPr sz="2000" dirty="0">
              <a:ea typeface="Times Roman"/>
              <a:cs typeface="Times Roman"/>
              <a:sym typeface="Times Roman"/>
            </a:endParaRPr>
          </a:p>
          <a:p>
            <a:pPr lvl="0" algn="ctr" defTabSz="457200">
              <a:spcBef>
                <a:spcPts val="100"/>
              </a:spcBef>
              <a:defRPr sz="1800"/>
            </a:pPr>
            <a:r>
              <a:rPr lang="en-CA" sz="2000" dirty="0" smtClean="0">
                <a:ea typeface="Times Roman"/>
                <a:cs typeface="Times Roman"/>
                <a:sym typeface="Times Roman"/>
              </a:rPr>
              <a:t>Germany</a:t>
            </a:r>
            <a:endParaRPr sz="2000" dirty="0">
              <a:ea typeface="Times Roman"/>
              <a:cs typeface="Times Roman"/>
              <a:sym typeface="Times Roman"/>
            </a:endParaRPr>
          </a:p>
        </p:txBody>
      </p:sp>
      <p:sp>
        <p:nvSpPr>
          <p:cNvPr id="10" name="Shape 33"/>
          <p:cNvSpPr/>
          <p:nvPr/>
        </p:nvSpPr>
        <p:spPr>
          <a:xfrm>
            <a:off x="4136972" y="2789503"/>
            <a:ext cx="3439916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457200">
              <a:spcBef>
                <a:spcPts val="100"/>
              </a:spcBef>
              <a:defRPr sz="1800"/>
            </a:pPr>
            <a:r>
              <a:rPr lang="en-CA" sz="2000" dirty="0" err="1" smtClean="0">
                <a:ea typeface="Times Roman"/>
                <a:cs typeface="Times Roman"/>
                <a:sym typeface="Times Roman"/>
              </a:rPr>
              <a:t>Jesús</a:t>
            </a:r>
            <a:r>
              <a:rPr lang="en-CA" sz="2000" dirty="0" smtClean="0">
                <a:ea typeface="Times Roman"/>
                <a:cs typeface="Times Roman"/>
                <a:sym typeface="Times Roman"/>
              </a:rPr>
              <a:t> Padilla</a:t>
            </a:r>
            <a:br>
              <a:rPr lang="en-CA" sz="2000" dirty="0" smtClean="0">
                <a:ea typeface="Times Roman"/>
                <a:cs typeface="Times Roman"/>
                <a:sym typeface="Times Roman"/>
              </a:rPr>
            </a:br>
            <a:r>
              <a:rPr lang="en-CA" sz="2000" dirty="0" smtClean="0">
                <a:ea typeface="Times Roman"/>
                <a:cs typeface="Times Roman"/>
                <a:sym typeface="Times Roman"/>
              </a:rPr>
              <a:t>jpadillagaeta@gsd.uwaterloo.ca</a:t>
            </a:r>
            <a:br>
              <a:rPr lang="en-CA" sz="2000" dirty="0" smtClean="0">
                <a:ea typeface="Times Roman"/>
                <a:cs typeface="Times Roman"/>
                <a:sym typeface="Times Roman"/>
              </a:rPr>
            </a:br>
            <a:r>
              <a:rPr sz="2000" dirty="0" smtClean="0">
                <a:ea typeface="Times Roman"/>
                <a:cs typeface="Times Roman"/>
                <a:sym typeface="Times Roman"/>
              </a:rPr>
              <a:t>University </a:t>
            </a:r>
            <a:r>
              <a:rPr sz="2000" dirty="0">
                <a:ea typeface="Times Roman"/>
                <a:cs typeface="Times Roman"/>
                <a:sym typeface="Times Roman"/>
              </a:rPr>
              <a:t>of Waterloo </a:t>
            </a:r>
          </a:p>
          <a:p>
            <a:pPr lvl="0" algn="ctr" defTabSz="457200">
              <a:spcBef>
                <a:spcPts val="100"/>
              </a:spcBef>
              <a:defRPr sz="1800"/>
            </a:pPr>
            <a:r>
              <a:rPr sz="2000" dirty="0">
                <a:ea typeface="Times Roman"/>
                <a:cs typeface="Times Roman"/>
                <a:sym typeface="Times Roman"/>
              </a:rPr>
              <a:t>Canada</a:t>
            </a:r>
          </a:p>
        </p:txBody>
      </p:sp>
      <p:sp>
        <p:nvSpPr>
          <p:cNvPr id="12" name="Shape 33"/>
          <p:cNvSpPr/>
          <p:nvPr/>
        </p:nvSpPr>
        <p:spPr>
          <a:xfrm>
            <a:off x="7916887" y="4569167"/>
            <a:ext cx="366414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457200">
              <a:spcBef>
                <a:spcPts val="100"/>
              </a:spcBef>
              <a:defRPr sz="1800"/>
            </a:pPr>
            <a:r>
              <a:rPr lang="en-CA" sz="2000" dirty="0" smtClean="0">
                <a:ea typeface="Times Roman"/>
                <a:cs typeface="Times Roman"/>
                <a:sym typeface="Times Roman"/>
              </a:rPr>
              <a:t>Marco </a:t>
            </a:r>
            <a:r>
              <a:rPr lang="en-CA" sz="2000" dirty="0" err="1" smtClean="0">
                <a:ea typeface="Times Roman"/>
                <a:cs typeface="Times Roman"/>
                <a:sym typeface="Times Roman"/>
              </a:rPr>
              <a:t>Tulio</a:t>
            </a:r>
            <a:r>
              <a:rPr lang="en-CA" sz="2000" dirty="0" smtClean="0">
                <a:ea typeface="Times Roman"/>
                <a:cs typeface="Times Roman"/>
                <a:sym typeface="Times Roman"/>
              </a:rPr>
              <a:t> Valente </a:t>
            </a:r>
            <a:br>
              <a:rPr lang="en-CA" sz="2000" dirty="0" smtClean="0">
                <a:ea typeface="Times Roman"/>
                <a:cs typeface="Times Roman"/>
                <a:sym typeface="Times Roman"/>
              </a:rPr>
            </a:br>
            <a:r>
              <a:rPr lang="en-CA" sz="2000" dirty="0" smtClean="0">
                <a:ea typeface="Times Roman"/>
                <a:cs typeface="Times Roman"/>
                <a:sym typeface="Times Roman"/>
              </a:rPr>
              <a:t>mtov@dcc.ufmg.br</a:t>
            </a:r>
            <a:br>
              <a:rPr lang="en-CA" sz="2000" dirty="0" smtClean="0">
                <a:ea typeface="Times Roman"/>
                <a:cs typeface="Times Roman"/>
                <a:sym typeface="Times Roman"/>
              </a:rPr>
            </a:br>
            <a:r>
              <a:rPr lang="en-CA" sz="2000" dirty="0" smtClean="0">
                <a:ea typeface="Times Roman"/>
                <a:cs typeface="Times Roman"/>
                <a:sym typeface="Times Roman"/>
              </a:rPr>
              <a:t>Federal University of Minas </a:t>
            </a:r>
            <a:r>
              <a:rPr lang="en-CA" sz="2000" dirty="0" err="1" smtClean="0">
                <a:ea typeface="Times Roman"/>
                <a:cs typeface="Times Roman"/>
                <a:sym typeface="Times Roman"/>
              </a:rPr>
              <a:t>Gerais</a:t>
            </a:r>
            <a:r>
              <a:rPr lang="en-CA" sz="2000" dirty="0" smtClean="0">
                <a:ea typeface="Times Roman"/>
                <a:cs typeface="Times Roman"/>
                <a:sym typeface="Times Roman"/>
              </a:rPr>
              <a:t/>
            </a:r>
            <a:br>
              <a:rPr lang="en-CA" sz="2000" dirty="0" smtClean="0">
                <a:ea typeface="Times Roman"/>
                <a:cs typeface="Times Roman"/>
                <a:sym typeface="Times Roman"/>
              </a:rPr>
            </a:br>
            <a:r>
              <a:rPr lang="en-CA" sz="2000" dirty="0" smtClean="0">
                <a:ea typeface="Times Roman"/>
                <a:cs typeface="Times Roman"/>
                <a:sym typeface="Times Roman"/>
              </a:rPr>
              <a:t>Brazil</a:t>
            </a:r>
            <a:endParaRPr sz="2000" dirty="0">
              <a:ea typeface="Times Roman"/>
              <a:cs typeface="Times Roman"/>
              <a:sym typeface="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87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10</a:t>
            </a:fld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00749" y="5279132"/>
            <a:ext cx="118177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200" dirty="0" smtClean="0"/>
              <a:t>Many large &amp; long-lived software systems have shown that is possible</a:t>
            </a:r>
            <a:br>
              <a:rPr lang="en-CA" sz="3200" dirty="0" smtClean="0"/>
            </a:br>
            <a:r>
              <a:rPr lang="en-CA" sz="3200" dirty="0" smtClean="0"/>
              <a:t>to continuously-evolve in the face of feature scattering</a:t>
            </a:r>
            <a:endParaRPr lang="en-CA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781773"/>
            <a:ext cx="2476997" cy="1358126"/>
          </a:xfrm>
          <a:prstGeom prst="rect">
            <a:avLst/>
          </a:prstGeom>
        </p:spPr>
      </p:pic>
      <p:pic>
        <p:nvPicPr>
          <p:cNvPr id="1026" name="Picture 2" descr="https://community.freescale.com/servlet/JiveServlet/showImage/2-159579-1750/1-ecos_logo250px2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95" y="1224880"/>
            <a:ext cx="2032099" cy="20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476063" y="1065637"/>
            <a:ext cx="1038225" cy="1063674"/>
            <a:chOff x="3196899" y="3210537"/>
            <a:chExt cx="1038225" cy="1063674"/>
          </a:xfrm>
        </p:grpSpPr>
        <p:pic>
          <p:nvPicPr>
            <p:cNvPr id="1032" name="Picture 8" descr="http://axtls.sourceforge.net/_borders/top.ht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899" y="3210537"/>
              <a:ext cx="103822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372460" y="3904879"/>
              <a:ext cx="708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 smtClean="0"/>
                <a:t>axTLS</a:t>
              </a:r>
              <a:endParaRPr lang="en-CA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80437" y="2900125"/>
            <a:ext cx="2179522" cy="1751669"/>
            <a:chOff x="3930118" y="2736169"/>
            <a:chExt cx="2179522" cy="17516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0118" y="2736169"/>
              <a:ext cx="2179522" cy="138371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408464" y="4118506"/>
              <a:ext cx="10649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 err="1" smtClean="0"/>
                <a:t>Coreboot</a:t>
              </a:r>
              <a:endParaRPr lang="en-CA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01233" y="3166008"/>
            <a:ext cx="1197574" cy="1518778"/>
            <a:chOff x="5795962" y="3095625"/>
            <a:chExt cx="1197574" cy="151877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95962" y="3095625"/>
              <a:ext cx="1197574" cy="133063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916092" y="4245071"/>
              <a:ext cx="9573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 err="1" smtClean="0"/>
                <a:t>SeaBIOS</a:t>
              </a:r>
              <a:endParaRPr lang="en-CA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43507" y="2803237"/>
            <a:ext cx="1514211" cy="1881549"/>
            <a:chOff x="770913" y="3073316"/>
            <a:chExt cx="1514211" cy="1881549"/>
          </a:xfrm>
        </p:grpSpPr>
        <p:pic>
          <p:nvPicPr>
            <p:cNvPr id="1036" name="Picture 12" descr="http://www.clearchain.com/images/freebsd-devil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13" y="3073316"/>
              <a:ext cx="1514211" cy="1595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200567" y="4585533"/>
              <a:ext cx="9719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 smtClean="0"/>
                <a:t>FreeBSD</a:t>
              </a:r>
              <a:endParaRPr lang="en-CA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6385" y="1291249"/>
            <a:ext cx="16573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7792" y="2164107"/>
            <a:ext cx="105660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However, no empirical study has investigated feature scattering in the evolution of large and long-lived systems</a:t>
            </a:r>
            <a:endParaRPr lang="en-CA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1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7792" y="2164107"/>
            <a:ext cx="105660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Such kind of studies are key</a:t>
            </a:r>
            <a:br>
              <a:rPr lang="en-CA" sz="4400" dirty="0" smtClean="0"/>
            </a:br>
            <a:r>
              <a:rPr lang="en-CA" sz="4400" dirty="0" smtClean="0"/>
              <a:t>in creating a general theory on how  to effectively manage feature scattering</a:t>
            </a:r>
            <a:endParaRPr lang="en-CA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98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13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65" y="1539876"/>
            <a:ext cx="9602462" cy="4176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65657" y="5616726"/>
            <a:ext cx="143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Scattering</a:t>
            </a:r>
            <a:endParaRPr lang="en-CA" sz="2400" dirty="0"/>
          </a:p>
        </p:txBody>
      </p:sp>
      <p:sp>
        <p:nvSpPr>
          <p:cNvPr id="8" name="Rectangle 7"/>
          <p:cNvSpPr/>
          <p:nvPr/>
        </p:nvSpPr>
        <p:spPr>
          <a:xfrm>
            <a:off x="1054492" y="748063"/>
            <a:ext cx="10566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How could a theory help?</a:t>
            </a:r>
            <a:endParaRPr lang="en-CA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8168526" y="3628232"/>
            <a:ext cx="2748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/>
              <a:t>Scattering is harmful</a:t>
            </a:r>
            <a:endParaRPr lang="en-C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74462" y="2889568"/>
            <a:ext cx="3178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/>
              <a:t>Scattering is not</a:t>
            </a:r>
            <a:br>
              <a:rPr lang="en-CA" sz="2400" dirty="0" smtClean="0"/>
            </a:br>
            <a:r>
              <a:rPr lang="en-CA" sz="2400" dirty="0" smtClean="0"/>
              <a:t>necessarily bad</a:t>
            </a:r>
            <a:br>
              <a:rPr lang="en-CA" sz="2400" dirty="0" smtClean="0"/>
            </a:br>
            <a:r>
              <a:rPr lang="en-CA" sz="2400" dirty="0" smtClean="0"/>
              <a:t>(easy &amp; cheap solution)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498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0937" y="4639724"/>
            <a:ext cx="81052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/>
            </a:r>
            <a:br>
              <a:rPr lang="en-CA" sz="4400" dirty="0" smtClean="0"/>
            </a:br>
            <a:endParaRPr lang="en-CA" sz="4400" dirty="0" smtClean="0"/>
          </a:p>
          <a:p>
            <a:pPr algn="ctr"/>
            <a:endParaRPr lang="en-CA" sz="4400" i="1" dirty="0"/>
          </a:p>
        </p:txBody>
      </p:sp>
      <p:sp>
        <p:nvSpPr>
          <p:cNvPr id="3" name="Rectangle 2"/>
          <p:cNvSpPr/>
          <p:nvPr/>
        </p:nvSpPr>
        <p:spPr>
          <a:xfrm>
            <a:off x="285751" y="2525068"/>
            <a:ext cx="113585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/>
            </a:pPr>
            <a:r>
              <a:rPr lang="en-CA" sz="4400" dirty="0" smtClean="0"/>
              <a:t>Many empirical works have to be performed before  devising such a theory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5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0937" y="4639724"/>
            <a:ext cx="81052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/>
            </a:r>
            <a:br>
              <a:rPr lang="en-CA" sz="4400" dirty="0" smtClean="0"/>
            </a:br>
            <a:endParaRPr lang="en-CA" sz="4400" dirty="0" smtClean="0"/>
          </a:p>
          <a:p>
            <a:pPr algn="ctr"/>
            <a:endParaRPr lang="en-CA" sz="4400" i="1" dirty="0"/>
          </a:p>
        </p:txBody>
      </p:sp>
      <p:sp>
        <p:nvSpPr>
          <p:cNvPr id="3" name="Rectangle 2"/>
          <p:cNvSpPr/>
          <p:nvPr/>
        </p:nvSpPr>
        <p:spPr>
          <a:xfrm>
            <a:off x="476251" y="4572604"/>
            <a:ext cx="113585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800" b="0"/>
            </a:pPr>
            <a:r>
              <a:rPr lang="en-CA" sz="4400" i="1" dirty="0" smtClean="0"/>
              <a:t>“A journey of a thousand miles must begin </a:t>
            </a:r>
            <a:br>
              <a:rPr lang="en-CA" sz="4400" i="1" dirty="0" smtClean="0"/>
            </a:br>
            <a:r>
              <a:rPr lang="en-CA" sz="4400" i="1" dirty="0" smtClean="0"/>
              <a:t>with the first step”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6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0937" y="4639724"/>
            <a:ext cx="81052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/>
            </a:r>
            <a:br>
              <a:rPr lang="en-CA" sz="4400" dirty="0" smtClean="0"/>
            </a:br>
            <a:endParaRPr lang="en-CA" sz="4400" dirty="0" smtClean="0"/>
          </a:p>
          <a:p>
            <a:pPr algn="ctr"/>
            <a:endParaRPr lang="en-CA" sz="4400" i="1" dirty="0"/>
          </a:p>
        </p:txBody>
      </p:sp>
      <p:sp>
        <p:nvSpPr>
          <p:cNvPr id="3" name="Rectangle 2"/>
          <p:cNvSpPr/>
          <p:nvPr/>
        </p:nvSpPr>
        <p:spPr>
          <a:xfrm>
            <a:off x="323557" y="3011970"/>
            <a:ext cx="11868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/>
            </a:pPr>
            <a:r>
              <a:rPr lang="en-CA" sz="4400" dirty="0" smtClean="0"/>
              <a:t>Starting point:  the Linux kernel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54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0937" y="4639724"/>
            <a:ext cx="81052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/>
            </a:r>
            <a:br>
              <a:rPr lang="en-CA" sz="4400" dirty="0" smtClean="0"/>
            </a:br>
            <a:endParaRPr lang="en-CA" sz="4400" dirty="0" smtClean="0"/>
          </a:p>
          <a:p>
            <a:pPr algn="ctr"/>
            <a:endParaRPr lang="en-CA" sz="4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17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619884" y="1847709"/>
            <a:ext cx="4845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/>
            </a:pPr>
            <a:r>
              <a:rPr lang="en-CA" sz="4400" dirty="0" smtClean="0"/>
              <a:t>&gt; 13,000 features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3512" y="3001871"/>
            <a:ext cx="7184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/>
            </a:pPr>
            <a:r>
              <a:rPr lang="en-CA" sz="4400" dirty="0"/>
              <a:t>f</a:t>
            </a:r>
            <a:r>
              <a:rPr lang="en-CA" sz="4400" dirty="0" smtClean="0"/>
              <a:t>eature-oriented 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4026" y="4156033"/>
            <a:ext cx="86370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/>
            </a:pPr>
            <a:r>
              <a:rPr lang="en-CA" sz="4400" dirty="0" smtClean="0"/>
              <a:t>continuously evolving</a:t>
            </a:r>
          </a:p>
        </p:txBody>
      </p:sp>
    </p:spTree>
    <p:extLst>
      <p:ext uri="{BB962C8B-B14F-4D97-AF65-F5344CB8AC3E}">
        <p14:creationId xmlns:p14="http://schemas.microsoft.com/office/powerpoint/2010/main" val="9019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3775342"/>
            <a:ext cx="10448925" cy="27635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0937" y="4639724"/>
            <a:ext cx="81052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/>
            </a:r>
            <a:br>
              <a:rPr lang="en-CA" sz="4400" dirty="0" smtClean="0"/>
            </a:br>
            <a:endParaRPr lang="en-CA" sz="4400" dirty="0" smtClean="0"/>
          </a:p>
          <a:p>
            <a:pPr algn="ctr"/>
            <a:endParaRPr lang="en-CA" sz="4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18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11" y="527956"/>
            <a:ext cx="10448925" cy="2763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2200" y="3111374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 = 0.996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19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0937" y="4639724"/>
            <a:ext cx="81052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/>
            </a:r>
            <a:br>
              <a:rPr lang="en-CA" sz="4400" dirty="0" smtClean="0"/>
            </a:br>
            <a:endParaRPr lang="en-CA" sz="4400" dirty="0" smtClean="0"/>
          </a:p>
          <a:p>
            <a:pPr algn="ctr"/>
            <a:endParaRPr lang="en-CA" sz="4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19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99" y="1362311"/>
            <a:ext cx="8852631" cy="3377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6247" y="5113316"/>
            <a:ext cx="6843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/>
              <a:t>Scope: device-driver features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99004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106" y="1179510"/>
            <a:ext cx="4410075" cy="40671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2</a:t>
            </a:fld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2293936"/>
            <a:ext cx="3352800" cy="1838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61516" y="5848349"/>
            <a:ext cx="52632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CA" sz="3200" dirty="0" smtClean="0"/>
              <a:t>Feature = configuration option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441700" y="2895600"/>
            <a:ext cx="36830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7398736" y="2828835"/>
            <a:ext cx="3242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Feature CONFIG_ACPI is </a:t>
            </a:r>
            <a:br>
              <a:rPr lang="en-CA" sz="2400" dirty="0" smtClean="0">
                <a:solidFill>
                  <a:srgbClr val="FF0000"/>
                </a:solidFill>
              </a:rPr>
            </a:br>
            <a:r>
              <a:rPr lang="en-CA" sz="2400" b="1" u="sng" dirty="0" smtClean="0">
                <a:solidFill>
                  <a:srgbClr val="FF0000"/>
                </a:solidFill>
              </a:rPr>
              <a:t>scattered</a:t>
            </a:r>
            <a:r>
              <a:rPr lang="en-CA" sz="2400" u="sng" dirty="0" smtClean="0">
                <a:solidFill>
                  <a:srgbClr val="FF0000"/>
                </a:solidFill>
              </a:rPr>
              <a:t> </a:t>
            </a:r>
            <a:r>
              <a:rPr lang="en-CA" sz="2400" b="1" u="sng" dirty="0" smtClean="0">
                <a:solidFill>
                  <a:srgbClr val="FF0000"/>
                </a:solidFill>
              </a:rPr>
              <a:t>across</a:t>
            </a:r>
            <a:r>
              <a:rPr lang="en-CA" sz="2400" dirty="0" smtClean="0">
                <a:solidFill>
                  <a:srgbClr val="FF0000"/>
                </a:solidFill>
              </a:rPr>
              <a:t> the </a:t>
            </a:r>
            <a:br>
              <a:rPr lang="en-CA" sz="2400" dirty="0" smtClean="0">
                <a:solidFill>
                  <a:srgbClr val="FF0000"/>
                </a:solidFill>
              </a:rPr>
            </a:br>
            <a:r>
              <a:rPr lang="en-CA" sz="2400" dirty="0" smtClean="0">
                <a:solidFill>
                  <a:srgbClr val="FF0000"/>
                </a:solidFill>
              </a:rPr>
              <a:t>IA-64 CPU code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20940" y="-535747"/>
            <a:ext cx="8161260" cy="7929492"/>
            <a:chOff x="1305296" y="-673749"/>
            <a:chExt cx="8161260" cy="7929492"/>
          </a:xfrm>
        </p:grpSpPr>
        <p:sp>
          <p:nvSpPr>
            <p:cNvPr id="13" name="Rectangle 12"/>
            <p:cNvSpPr/>
            <p:nvPr/>
          </p:nvSpPr>
          <p:spPr>
            <a:xfrm rot="2622522">
              <a:off x="1305296" y="3054355"/>
              <a:ext cx="8161260" cy="6047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 rot="7929299">
              <a:off x="1147560" y="2988624"/>
              <a:ext cx="7929492" cy="6047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7024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20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217496" y="2597967"/>
            <a:ext cx="962590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400" dirty="0" smtClean="0"/>
              <a:t>In our analyses, we consider scattering of</a:t>
            </a:r>
            <a:br>
              <a:rPr lang="en-CA" sz="4400" dirty="0" smtClean="0"/>
            </a:br>
            <a:r>
              <a:rPr lang="en-CA" sz="4400" dirty="0" smtClean="0"/>
              <a:t>features in terms of referring </a:t>
            </a:r>
            <a:r>
              <a:rPr lang="en-CA" sz="4400" dirty="0" err="1" smtClean="0"/>
              <a:t>ifdefs</a:t>
            </a:r>
            <a:r>
              <a:rPr lang="en-CA" sz="4400" dirty="0" smtClean="0"/>
              <a:t/>
            </a:r>
            <a:br>
              <a:rPr lang="en-CA" sz="4400" dirty="0" smtClean="0"/>
            </a:br>
            <a:endParaRPr lang="en-CA" sz="4400" dirty="0" smtClean="0"/>
          </a:p>
        </p:txBody>
      </p:sp>
    </p:spTree>
    <p:extLst>
      <p:ext uri="{BB962C8B-B14F-4D97-AF65-F5344CB8AC3E}">
        <p14:creationId xmlns:p14="http://schemas.microsoft.com/office/powerpoint/2010/main" val="1022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855" y="2761486"/>
            <a:ext cx="61237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Scattering  degree (SD) </a:t>
            </a:r>
          </a:p>
          <a:p>
            <a:pPr algn="ctr"/>
            <a:r>
              <a:rPr lang="en-CA" sz="4400" dirty="0" smtClean="0"/>
              <a:t>of a feature f</a:t>
            </a:r>
            <a:endParaRPr lang="en-CA" sz="4400" dirty="0"/>
          </a:p>
        </p:txBody>
      </p:sp>
      <p:sp>
        <p:nvSpPr>
          <p:cNvPr id="2" name="Rectangle 1"/>
          <p:cNvSpPr/>
          <p:nvPr/>
        </p:nvSpPr>
        <p:spPr>
          <a:xfrm>
            <a:off x="7611163" y="2761486"/>
            <a:ext cx="322678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400" dirty="0" err="1" smtClean="0"/>
              <a:t>Nbr</a:t>
            </a:r>
            <a:r>
              <a:rPr lang="en-CA" sz="4400" dirty="0" smtClean="0"/>
              <a:t>. of </a:t>
            </a:r>
            <a:r>
              <a:rPr lang="en-CA" sz="4400" dirty="0" err="1" smtClean="0"/>
              <a:t>ifdefs</a:t>
            </a:r>
            <a:r>
              <a:rPr lang="en-CA" sz="4400" dirty="0" smtClean="0"/>
              <a:t> </a:t>
            </a:r>
          </a:p>
          <a:p>
            <a:pPr algn="ctr"/>
            <a:r>
              <a:rPr lang="en-CA" sz="4400" dirty="0" smtClean="0"/>
              <a:t>referring to 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21</a:t>
            </a:fld>
            <a:endParaRPr lang="en-CA"/>
          </a:p>
        </p:txBody>
      </p:sp>
      <p:sp>
        <p:nvSpPr>
          <p:cNvPr id="6" name="Equal 5"/>
          <p:cNvSpPr/>
          <p:nvPr/>
        </p:nvSpPr>
        <p:spPr>
          <a:xfrm>
            <a:off x="6590564" y="3197663"/>
            <a:ext cx="557101" cy="574197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22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891288" y="2675187"/>
            <a:ext cx="55239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dirty="0" smtClean="0"/>
              <a:t>#</a:t>
            </a:r>
            <a:r>
              <a:rPr lang="en-CA" sz="4400" dirty="0" err="1" smtClean="0"/>
              <a:t>ifdef</a:t>
            </a:r>
            <a:r>
              <a:rPr lang="en-CA" sz="4400" dirty="0" smtClean="0"/>
              <a:t>, #</a:t>
            </a:r>
            <a:r>
              <a:rPr lang="en-CA" sz="4400" dirty="0" err="1" smtClean="0"/>
              <a:t>ifndef</a:t>
            </a:r>
            <a:r>
              <a:rPr lang="en-CA" sz="4400" dirty="0" smtClean="0"/>
              <a:t>, #</a:t>
            </a:r>
            <a:r>
              <a:rPr lang="en-CA" sz="4400" dirty="0" err="1" smtClean="0"/>
              <a:t>elif</a:t>
            </a:r>
            <a:r>
              <a:rPr lang="en-CA" sz="4400" dirty="0" smtClean="0"/>
              <a:t>, #if </a:t>
            </a:r>
          </a:p>
        </p:txBody>
      </p:sp>
      <p:sp>
        <p:nvSpPr>
          <p:cNvPr id="11" name="Equal 10"/>
          <p:cNvSpPr/>
          <p:nvPr/>
        </p:nvSpPr>
        <p:spPr>
          <a:xfrm>
            <a:off x="4023360" y="2816352"/>
            <a:ext cx="557101" cy="574197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7742" y="2681111"/>
            <a:ext cx="15570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400" dirty="0" err="1" smtClean="0"/>
              <a:t>ifdefs</a:t>
            </a:r>
            <a:r>
              <a:rPr lang="en-CA" sz="4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0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23</a:t>
            </a:fld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2381014" y="3286409"/>
            <a:ext cx="684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CA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ifdef</a:t>
            </a:r>
            <a:r>
              <a:rPr lang="en-CA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CONFIG_ACPI</a:t>
            </a:r>
            <a:r>
              <a:rPr lang="en-CA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|| CONFIG_PM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81014" y="4629473"/>
            <a:ext cx="4265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CA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CA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CONFIG_ACPI</a:t>
            </a:r>
            <a:endParaRPr lang="en-CA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81014" y="3939315"/>
            <a:ext cx="5339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#if defined(</a:t>
            </a:r>
            <a:r>
              <a:rPr lang="en-CA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CONFIG_ACPI</a:t>
            </a:r>
            <a:r>
              <a:rPr lang="en-CA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81014" y="530818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87086" y="1838135"/>
            <a:ext cx="85184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400" dirty="0" smtClean="0"/>
              <a:t>A feature f is scattered if its SD(f) ≥ 2</a:t>
            </a:r>
          </a:p>
        </p:txBody>
      </p:sp>
    </p:spTree>
    <p:extLst>
      <p:ext uri="{BB962C8B-B14F-4D97-AF65-F5344CB8AC3E}">
        <p14:creationId xmlns:p14="http://schemas.microsoft.com/office/powerpoint/2010/main" val="31967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0937" y="4639724"/>
            <a:ext cx="81052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/>
            </a:r>
            <a:br>
              <a:rPr lang="en-CA" sz="4400" dirty="0" smtClean="0"/>
            </a:br>
            <a:endParaRPr lang="en-CA" sz="4400" dirty="0" smtClean="0"/>
          </a:p>
          <a:p>
            <a:pPr algn="ctr"/>
            <a:endParaRPr lang="en-CA" sz="4400" i="1" dirty="0"/>
          </a:p>
        </p:txBody>
      </p:sp>
      <p:sp>
        <p:nvSpPr>
          <p:cNvPr id="3" name="Rectangle 2"/>
          <p:cNvSpPr/>
          <p:nvPr/>
        </p:nvSpPr>
        <p:spPr>
          <a:xfrm>
            <a:off x="152107" y="2334861"/>
            <a:ext cx="118684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/>
            </a:pPr>
            <a:r>
              <a:rPr lang="en-CA" sz="4400" dirty="0" smtClean="0"/>
              <a:t>From the kernel evolution history,</a:t>
            </a:r>
            <a:r>
              <a:rPr lang="en-CA" sz="4400" dirty="0"/>
              <a:t/>
            </a:r>
            <a:br>
              <a:rPr lang="en-CA" sz="4400" dirty="0"/>
            </a:br>
            <a:r>
              <a:rPr lang="en-CA" sz="4400" dirty="0" smtClean="0"/>
              <a:t>some limits clearly emerge...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46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23" y="1127051"/>
            <a:ext cx="9925050" cy="3190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9505" y="4730234"/>
            <a:ext cx="95994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400" dirty="0" smtClean="0"/>
              <a:t>% of scattered features is nearly constant</a:t>
            </a:r>
          </a:p>
          <a:p>
            <a:pPr algn="ctr"/>
            <a:r>
              <a:rPr lang="en-CA" sz="4400" dirty="0" smtClean="0"/>
              <a:t>(~ 18%)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7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0937" y="4639724"/>
            <a:ext cx="81052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/>
            </a:r>
            <a:br>
              <a:rPr lang="en-CA" sz="4400" dirty="0" smtClean="0"/>
            </a:br>
            <a:endParaRPr lang="en-CA" sz="4400" dirty="0" smtClean="0"/>
          </a:p>
          <a:p>
            <a:pPr algn="ctr"/>
            <a:endParaRPr lang="en-CA" sz="4400" i="1" dirty="0"/>
          </a:p>
        </p:txBody>
      </p:sp>
      <p:sp>
        <p:nvSpPr>
          <p:cNvPr id="3" name="Rectangle 2"/>
          <p:cNvSpPr/>
          <p:nvPr/>
        </p:nvSpPr>
        <p:spPr>
          <a:xfrm>
            <a:off x="323557" y="3011970"/>
            <a:ext cx="11868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/>
            </a:pPr>
            <a:r>
              <a:rPr lang="en-CA" sz="4400" dirty="0" smtClean="0"/>
              <a:t>Local vs global scattering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77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0937" y="4639724"/>
            <a:ext cx="81052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/>
            </a:r>
            <a:br>
              <a:rPr lang="en-CA" sz="4400" dirty="0" smtClean="0"/>
            </a:br>
            <a:endParaRPr lang="en-CA" sz="4400" dirty="0" smtClean="0"/>
          </a:p>
          <a:p>
            <a:pPr algn="ctr"/>
            <a:endParaRPr lang="en-CA" sz="4400" i="1" dirty="0"/>
          </a:p>
        </p:txBody>
      </p:sp>
      <p:sp>
        <p:nvSpPr>
          <p:cNvPr id="3" name="Rectangle 2"/>
          <p:cNvSpPr/>
          <p:nvPr/>
        </p:nvSpPr>
        <p:spPr>
          <a:xfrm>
            <a:off x="137289" y="2696499"/>
            <a:ext cx="118684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/>
            </a:pPr>
            <a:r>
              <a:rPr lang="en-CA" sz="4400" dirty="0" smtClean="0"/>
              <a:t>A feature is locally scattered when its referring </a:t>
            </a:r>
            <a:r>
              <a:rPr lang="en-CA" sz="4400" dirty="0" err="1" smtClean="0"/>
              <a:t>ifdefs</a:t>
            </a:r>
            <a:r>
              <a:rPr lang="en-CA" sz="4400" dirty="0" smtClean="0"/>
              <a:t> are restricted to files in the </a:t>
            </a:r>
          </a:p>
          <a:p>
            <a:pPr algn="ctr">
              <a:defRPr sz="1800" b="0"/>
            </a:pPr>
            <a:r>
              <a:rPr lang="en-CA" sz="4400" i="1" dirty="0" smtClean="0"/>
              <a:t>driver</a:t>
            </a:r>
            <a:r>
              <a:rPr lang="en-CA" sz="4400" dirty="0" smtClean="0"/>
              <a:t> subsystem only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8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0937" y="4639724"/>
            <a:ext cx="81052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/>
            </a:r>
            <a:br>
              <a:rPr lang="en-CA" sz="4400" dirty="0" smtClean="0"/>
            </a:br>
            <a:endParaRPr lang="en-CA" sz="4400" dirty="0" smtClean="0"/>
          </a:p>
          <a:p>
            <a:pPr algn="ctr"/>
            <a:endParaRPr lang="en-CA" sz="4400" i="1" dirty="0"/>
          </a:p>
        </p:txBody>
      </p:sp>
      <p:sp>
        <p:nvSpPr>
          <p:cNvPr id="3" name="Rectangle 2"/>
          <p:cNvSpPr/>
          <p:nvPr/>
        </p:nvSpPr>
        <p:spPr>
          <a:xfrm>
            <a:off x="137289" y="2696499"/>
            <a:ext cx="118684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/>
            </a:pPr>
            <a:r>
              <a:rPr lang="en-CA" sz="4400" dirty="0" smtClean="0"/>
              <a:t>A feature is globally scattered when there is</a:t>
            </a:r>
            <a:br>
              <a:rPr lang="en-CA" sz="4400" dirty="0" smtClean="0"/>
            </a:br>
            <a:r>
              <a:rPr lang="en-CA" sz="4400" dirty="0" smtClean="0"/>
              <a:t>at least one referring </a:t>
            </a:r>
            <a:r>
              <a:rPr lang="en-CA" sz="4400" dirty="0" err="1" smtClean="0"/>
              <a:t>ifdef</a:t>
            </a:r>
            <a:r>
              <a:rPr lang="en-CA" sz="4400" dirty="0" smtClean="0"/>
              <a:t> in a file outside</a:t>
            </a:r>
            <a:br>
              <a:rPr lang="en-CA" sz="4400" dirty="0" smtClean="0"/>
            </a:br>
            <a:r>
              <a:rPr lang="en-CA" sz="4400" dirty="0" smtClean="0"/>
              <a:t>the </a:t>
            </a:r>
            <a:r>
              <a:rPr lang="en-CA" sz="4400" i="1" dirty="0" smtClean="0"/>
              <a:t>driver</a:t>
            </a:r>
            <a:r>
              <a:rPr lang="en-CA" sz="4400" dirty="0" smtClean="0"/>
              <a:t> subsystem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46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4" y="1441200"/>
            <a:ext cx="10645721" cy="2996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80248" y="2572406"/>
            <a:ext cx="3273552" cy="5512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8080248" y="3341047"/>
            <a:ext cx="338613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Stabilization</a:t>
            </a:r>
            <a:br>
              <a:rPr lang="en-CA" sz="3600" dirty="0" smtClean="0"/>
            </a:br>
            <a:r>
              <a:rPr lang="en-CA" sz="3600" dirty="0" smtClean="0"/>
              <a:t>(~ 43%)</a:t>
            </a:r>
            <a:br>
              <a:rPr lang="en-CA" sz="3600" dirty="0" smtClean="0"/>
            </a:b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pPr/>
              <a:t>29</a:t>
            </a:fld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77071" y="5030271"/>
            <a:ext cx="1043587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400" dirty="0" smtClean="0"/>
              <a:t>% of globally scattered features is increasing,</a:t>
            </a:r>
          </a:p>
          <a:p>
            <a:pPr algn="ctr"/>
            <a:r>
              <a:rPr lang="en-CA" sz="4400" dirty="0" smtClean="0"/>
              <a:t>but ≤ 43% at all times</a:t>
            </a:r>
          </a:p>
        </p:txBody>
      </p:sp>
    </p:spTree>
    <p:extLst>
      <p:ext uri="{BB962C8B-B14F-4D97-AF65-F5344CB8AC3E}">
        <p14:creationId xmlns:p14="http://schemas.microsoft.com/office/powerpoint/2010/main" val="31999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logs.msdn.com/cfs-file.ashx/__key/CommunityServer-Blogs-Components-WeblogFiles/00-00-01-13-17-metablogapi/8666.pp_2D00_Team_2D00_Room_5F00_4C323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72" y="1391652"/>
            <a:ext cx="5062332" cy="379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57555" y="5638618"/>
            <a:ext cx="5099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200" dirty="0" smtClean="0"/>
              <a:t>Hinders parallel development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40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9242" y="2824933"/>
            <a:ext cx="9586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What about the scattering degree</a:t>
            </a:r>
            <a:br>
              <a:rPr lang="en-CA" sz="4400" dirty="0" smtClean="0"/>
            </a:br>
            <a:r>
              <a:rPr lang="en-CA" sz="4400" dirty="0" smtClean="0"/>
              <a:t>of features?</a:t>
            </a:r>
            <a:endParaRPr lang="en-CA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0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pPr/>
              <a:t>31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79" y="225425"/>
            <a:ext cx="6038850" cy="6496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7349" y="4926841"/>
            <a:ext cx="5730780" cy="873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3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4" y="0"/>
            <a:ext cx="9907493" cy="6641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9734" y="3051767"/>
            <a:ext cx="8613448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For 50% </a:t>
            </a:r>
            <a:r>
              <a:rPr lang="en-US" sz="4400" dirty="0">
                <a:solidFill>
                  <a:srgbClr val="FF0000"/>
                </a:solidFill>
              </a:rPr>
              <a:t>(median) </a:t>
            </a:r>
            <a:r>
              <a:rPr lang="en-US" sz="4400" dirty="0" smtClean="0">
                <a:solidFill>
                  <a:srgbClr val="FF0000"/>
                </a:solidFill>
              </a:rPr>
              <a:t>of scattered-driver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features, SD ≤ 4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1575" y="5057775"/>
            <a:ext cx="9529763" cy="171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02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4" y="0"/>
            <a:ext cx="9907493" cy="6641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3007" y="3523255"/>
            <a:ext cx="386227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For 75%, SD ≤ 8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9264" y="4672013"/>
            <a:ext cx="9529763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7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4" y="0"/>
            <a:ext cx="9907493" cy="6641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093" y="4799068"/>
            <a:ext cx="1015393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Non-outlier features: 8 &lt; </a:t>
            </a:r>
            <a:r>
              <a:rPr lang="en-US" sz="4400" dirty="0">
                <a:solidFill>
                  <a:srgbClr val="FF0000"/>
                </a:solidFill>
              </a:rPr>
              <a:t>SD ≤ </a:t>
            </a:r>
            <a:r>
              <a:rPr lang="en-US" sz="4400" dirty="0" smtClean="0">
                <a:solidFill>
                  <a:srgbClr val="FF0000"/>
                </a:solidFill>
              </a:rPr>
              <a:t>55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pPr/>
              <a:t>34</a:t>
            </a:fld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901534" y="372967"/>
            <a:ext cx="10016675" cy="4407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pPr/>
              <a:t>35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79" y="225425"/>
            <a:ext cx="6038850" cy="6496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9279" y="409433"/>
            <a:ext cx="6038850" cy="4844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32739" y="5420648"/>
            <a:ext cx="537999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Outliers: 35 ≤ SD ≤ 377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1128" y="2551977"/>
            <a:ext cx="95861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There appears to exist different groups</a:t>
            </a:r>
            <a:br>
              <a:rPr lang="en-CA" sz="4400" dirty="0" smtClean="0"/>
            </a:br>
            <a:r>
              <a:rPr lang="en-CA" sz="4400" dirty="0" smtClean="0"/>
              <a:t>in Linux, with different SD-limits</a:t>
            </a:r>
          </a:p>
          <a:p>
            <a:pPr algn="ctr"/>
            <a:r>
              <a:rPr lang="en-CA" sz="4400" dirty="0" smtClean="0"/>
              <a:t> </a:t>
            </a:r>
            <a:endParaRPr lang="en-CA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4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038" y="2156190"/>
            <a:ext cx="9586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Group 1 (low SD): SD </a:t>
            </a:r>
            <a:r>
              <a:rPr lang="en-US" sz="4400" dirty="0" smtClean="0"/>
              <a:t>≤ 4</a:t>
            </a:r>
            <a:r>
              <a:rPr lang="en-CA" sz="4400" dirty="0" smtClean="0"/>
              <a:t> </a:t>
            </a:r>
          </a:p>
          <a:p>
            <a:pPr algn="ctr"/>
            <a:r>
              <a:rPr lang="en-CA" sz="4400" dirty="0" smtClean="0"/>
              <a:t> </a:t>
            </a:r>
            <a:endParaRPr lang="en-CA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37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255697" y="3218020"/>
            <a:ext cx="9586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50% of scattered-driver features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6815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38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010038" y="2156190"/>
            <a:ext cx="9586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Group 2 (medium SD): 5 </a:t>
            </a:r>
            <a:r>
              <a:rPr lang="en-US" sz="4400" dirty="0"/>
              <a:t>≤</a:t>
            </a:r>
            <a:r>
              <a:rPr lang="en-CA" sz="4400" dirty="0" smtClean="0"/>
              <a:t> SD </a:t>
            </a:r>
            <a:r>
              <a:rPr lang="en-US" sz="4400" dirty="0" smtClean="0"/>
              <a:t>≤ 8</a:t>
            </a:r>
            <a:r>
              <a:rPr lang="en-CA" sz="4400" dirty="0" smtClean="0"/>
              <a:t> </a:t>
            </a:r>
          </a:p>
          <a:p>
            <a:pPr algn="ctr"/>
            <a:r>
              <a:rPr lang="en-CA" sz="4400" dirty="0" smtClean="0"/>
              <a:t> </a:t>
            </a:r>
            <a:endParaRPr lang="en-CA" sz="4400" dirty="0"/>
          </a:p>
        </p:txBody>
      </p:sp>
      <p:sp>
        <p:nvSpPr>
          <p:cNvPr id="5" name="Rectangle 4"/>
          <p:cNvSpPr/>
          <p:nvPr/>
        </p:nvSpPr>
        <p:spPr>
          <a:xfrm>
            <a:off x="1255697" y="3218020"/>
            <a:ext cx="9586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25% of scattered-driver features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9449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39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010038" y="2156190"/>
            <a:ext cx="9586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Group 3 (high SD): SD </a:t>
            </a:r>
            <a:r>
              <a:rPr lang="en-US" sz="4400" dirty="0" smtClean="0"/>
              <a:t>&gt; 8</a:t>
            </a:r>
            <a:r>
              <a:rPr lang="en-CA" sz="4400" dirty="0" smtClean="0"/>
              <a:t> </a:t>
            </a:r>
          </a:p>
          <a:p>
            <a:pPr algn="ctr"/>
            <a:r>
              <a:rPr lang="en-CA" sz="4400" dirty="0" smtClean="0"/>
              <a:t> </a:t>
            </a:r>
            <a:endParaRPr lang="en-CA" sz="4400" dirty="0"/>
          </a:p>
        </p:txBody>
      </p:sp>
      <p:sp>
        <p:nvSpPr>
          <p:cNvPr id="5" name="Rectangle 4"/>
          <p:cNvSpPr/>
          <p:nvPr/>
        </p:nvSpPr>
        <p:spPr>
          <a:xfrm>
            <a:off x="1255697" y="3218020"/>
            <a:ext cx="9586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Non-outliers: ~ 22.5%</a:t>
            </a:r>
            <a:br>
              <a:rPr lang="en-US" sz="4400" dirty="0" smtClean="0"/>
            </a:br>
            <a:r>
              <a:rPr lang="en-US" sz="4400" dirty="0" smtClean="0"/>
              <a:t>   Outliers: ~ 2.5% (max SD = 377)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961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4</a:t>
            </a:fld>
            <a:endParaRPr lang="en-CA" dirty="0"/>
          </a:p>
        </p:txBody>
      </p:sp>
      <p:pic>
        <p:nvPicPr>
          <p:cNvPr id="7" name="Picture 2" descr="http://seekingexcellence.files.wordpress.com/2013/03/clipart-the-ripple-effe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824" y="1250452"/>
            <a:ext cx="7726784" cy="36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40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378527" y="2467393"/>
            <a:ext cx="9586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… a single SD-limit controlling all features does not seem to apply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5748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41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282993" y="2835882"/>
            <a:ext cx="9586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In summary, …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0943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42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323936" y="1516328"/>
            <a:ext cx="9586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% of scattered-driver features ~ 18</a:t>
            </a:r>
            <a:r>
              <a:rPr lang="en-US" sz="4400" dirty="0"/>
              <a:t>% </a:t>
            </a:r>
            <a:endParaRPr lang="en-CA" sz="4400" dirty="0"/>
          </a:p>
        </p:txBody>
      </p:sp>
      <p:sp>
        <p:nvSpPr>
          <p:cNvPr id="6" name="Rectangle 5"/>
          <p:cNvSpPr/>
          <p:nvPr/>
        </p:nvSpPr>
        <p:spPr>
          <a:xfrm>
            <a:off x="671537" y="2693409"/>
            <a:ext cx="11136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% of globally scattered-driver </a:t>
            </a:r>
            <a:r>
              <a:rPr lang="en-US" sz="4400" dirty="0"/>
              <a:t>features </a:t>
            </a:r>
            <a:r>
              <a:rPr lang="en-US" sz="4400" dirty="0" smtClean="0"/>
              <a:t>≤ 43%</a:t>
            </a:r>
            <a:endParaRPr lang="en-CA" sz="4400" dirty="0"/>
          </a:p>
        </p:txBody>
      </p:sp>
      <p:sp>
        <p:nvSpPr>
          <p:cNvPr id="7" name="Rectangle 6"/>
          <p:cNvSpPr/>
          <p:nvPr/>
        </p:nvSpPr>
        <p:spPr>
          <a:xfrm>
            <a:off x="671537" y="3870491"/>
            <a:ext cx="111365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SD is not defined by a single absolute value, although most features (75%) have SD </a:t>
            </a:r>
            <a:r>
              <a:rPr lang="en-CA" sz="4400" dirty="0"/>
              <a:t>≤</a:t>
            </a:r>
            <a:r>
              <a:rPr lang="en-US" sz="4400" dirty="0" smtClean="0"/>
              <a:t> 8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9162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43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425872" y="2213831"/>
            <a:ext cx="11136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75% of scattered-driver features have SD </a:t>
            </a:r>
            <a:r>
              <a:rPr lang="en-CA" sz="4400" dirty="0"/>
              <a:t>≤</a:t>
            </a:r>
            <a:r>
              <a:rPr lang="en-US" sz="4400" dirty="0" smtClean="0"/>
              <a:t> 8</a:t>
            </a:r>
            <a:endParaRPr lang="en-CA" sz="4400" dirty="0"/>
          </a:p>
        </p:txBody>
      </p:sp>
      <p:sp>
        <p:nvSpPr>
          <p:cNvPr id="6" name="Rectangle 5"/>
          <p:cNvSpPr/>
          <p:nvPr/>
        </p:nvSpPr>
        <p:spPr>
          <a:xfrm>
            <a:off x="425873" y="4009243"/>
            <a:ext cx="111365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n</a:t>
            </a:r>
            <a:r>
              <a:rPr lang="en-US" sz="4400" dirty="0" smtClean="0"/>
              <a:t>o more than 25% of features</a:t>
            </a:r>
            <a:br>
              <a:rPr lang="en-US" sz="4400" dirty="0" smtClean="0"/>
            </a:br>
            <a:r>
              <a:rPr lang="en-US" sz="4400" dirty="0" smtClean="0"/>
              <a:t>have SD &gt; 8 (</a:t>
            </a:r>
            <a:r>
              <a:rPr lang="en-US" sz="4400" i="1" dirty="0" smtClean="0"/>
              <a:t>relative limit</a:t>
            </a:r>
            <a:r>
              <a:rPr lang="en-US" sz="4400" dirty="0" smtClean="0"/>
              <a:t>)</a:t>
            </a:r>
            <a:endParaRPr lang="en-CA" sz="4400" dirty="0"/>
          </a:p>
        </p:txBody>
      </p:sp>
      <p:sp>
        <p:nvSpPr>
          <p:cNvPr id="7" name="Equal 6"/>
          <p:cNvSpPr/>
          <p:nvPr/>
        </p:nvSpPr>
        <p:spPr>
          <a:xfrm>
            <a:off x="5437058" y="3209159"/>
            <a:ext cx="557101" cy="574197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9242" y="2824933"/>
            <a:ext cx="9586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What about possible factors influencing</a:t>
            </a:r>
            <a:br>
              <a:rPr lang="en-CA" sz="4400" dirty="0" smtClean="0"/>
            </a:br>
            <a:r>
              <a:rPr lang="en-CA" sz="4400" dirty="0" smtClean="0"/>
              <a:t>the observed scattering?</a:t>
            </a:r>
            <a:endParaRPr lang="en-CA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8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392" y="1091383"/>
            <a:ext cx="95861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i="1" dirty="0" smtClean="0"/>
              <a:t>Platform-driver features</a:t>
            </a:r>
            <a:r>
              <a:rPr lang="en-CA" sz="4400" dirty="0" smtClean="0"/>
              <a:t>: features whose drivers support devices that </a:t>
            </a:r>
            <a:r>
              <a:rPr lang="en-CA" sz="4400" b="1" dirty="0" smtClean="0"/>
              <a:t>cannot</a:t>
            </a:r>
            <a:r>
              <a:rPr lang="en-CA" sz="4400" dirty="0"/>
              <a:t> </a:t>
            </a:r>
            <a:r>
              <a:rPr lang="en-CA" sz="4400" b="1" dirty="0" smtClean="0"/>
              <a:t>be</a:t>
            </a:r>
            <a:r>
              <a:rPr lang="en-CA" sz="4400" dirty="0" smtClean="0"/>
              <a:t> </a:t>
            </a:r>
            <a:r>
              <a:rPr lang="en-CA" sz="4400" b="1" dirty="0" smtClean="0"/>
              <a:t>discovered</a:t>
            </a:r>
            <a:r>
              <a:rPr lang="en-CA" sz="4400" dirty="0" smtClean="0"/>
              <a:t> by the CPU</a:t>
            </a:r>
            <a:endParaRPr lang="en-CA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45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326392" y="4428716"/>
            <a:ext cx="9900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i="1" dirty="0" smtClean="0"/>
              <a:t>Infrastructure-driver features</a:t>
            </a:r>
            <a:r>
              <a:rPr lang="en-CA" sz="4400" dirty="0" smtClean="0"/>
              <a:t>: </a:t>
            </a:r>
            <a:r>
              <a:rPr lang="en-CA" sz="4400" b="1" dirty="0" smtClean="0"/>
              <a:t>abstractions</a:t>
            </a:r>
            <a:r>
              <a:rPr lang="en-CA" sz="4400" dirty="0" smtClean="0"/>
              <a:t> in the O.S domain (e.g., ACPI)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1064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038" y="1148533"/>
            <a:ext cx="9586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The analyses of a random-sample </a:t>
            </a:r>
          </a:p>
          <a:p>
            <a:pPr algn="ctr"/>
            <a:r>
              <a:rPr lang="en-CA" sz="4400" dirty="0" smtClean="0"/>
              <a:t>shows statistically significant results :</a:t>
            </a:r>
            <a:endParaRPr lang="en-CA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46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181488" y="3723866"/>
            <a:ext cx="95861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Platform-driver features are 2.5x more likely to being globally scattered than</a:t>
            </a:r>
            <a:br>
              <a:rPr lang="en-CA" sz="4400" dirty="0" smtClean="0"/>
            </a:br>
            <a:r>
              <a:rPr lang="en-CA" sz="4400" dirty="0" smtClean="0"/>
              <a:t>non-platform ones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3032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pPr/>
              <a:t>47</a:t>
            </a:fld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264038" y="1267065"/>
            <a:ext cx="95861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In the sample, global scattering of platform-driver features occurs</a:t>
            </a:r>
            <a:br>
              <a:rPr lang="en-CA" sz="4400" dirty="0" smtClean="0"/>
            </a:br>
            <a:r>
              <a:rPr lang="en-CA" sz="4400" dirty="0" smtClean="0"/>
              <a:t>mostly in the </a:t>
            </a:r>
            <a:r>
              <a:rPr lang="en-CA" sz="4400" i="1" dirty="0" smtClean="0"/>
              <a:t>arch</a:t>
            </a:r>
            <a:r>
              <a:rPr lang="en-CA" sz="4400" dirty="0" smtClean="0"/>
              <a:t> subsystem</a:t>
            </a:r>
            <a:endParaRPr lang="en-CA" sz="4400" dirty="0"/>
          </a:p>
        </p:txBody>
      </p:sp>
      <p:sp>
        <p:nvSpPr>
          <p:cNvPr id="5" name="Rectangle 4"/>
          <p:cNvSpPr/>
          <p:nvPr/>
        </p:nvSpPr>
        <p:spPr>
          <a:xfrm>
            <a:off x="1264038" y="4192707"/>
            <a:ext cx="95861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Tight relationship between platform-driver features and CPU-dependent code</a:t>
            </a:r>
            <a:br>
              <a:rPr lang="en-CA" sz="4400" dirty="0" smtClean="0"/>
            </a:br>
            <a:r>
              <a:rPr lang="en-CA" sz="4400" dirty="0" smtClean="0"/>
              <a:t>(hard to modularize)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7975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48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429138" y="2295116"/>
            <a:ext cx="95861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In general, there is no relationship between infrastructure-driver features and global-/local-scattering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9677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49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016001" y="2240082"/>
            <a:ext cx="102744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In general, there is no relationship between being a platform-driver or infrastructure feature in scattering degree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9259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3216" y="4868598"/>
            <a:ext cx="82509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200" dirty="0" smtClean="0"/>
              <a:t>Leads to code tangling, negatively affecting code</a:t>
            </a:r>
            <a:br>
              <a:rPr lang="en-CA" sz="3200" dirty="0" smtClean="0"/>
            </a:br>
            <a:r>
              <a:rPr lang="en-CA" sz="3200" dirty="0" smtClean="0"/>
              <a:t>understanding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790" y="1496177"/>
            <a:ext cx="4233863" cy="27053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40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50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314838" y="2409416"/>
            <a:ext cx="95861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There is, however, a relationship between extreme scattering and</a:t>
            </a:r>
            <a:br>
              <a:rPr lang="en-CA" sz="4400" dirty="0" smtClean="0"/>
            </a:br>
            <a:r>
              <a:rPr lang="en-CA" sz="4400" dirty="0" smtClean="0"/>
              <a:t>infrastructure-related driver features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557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51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-125008"/>
            <a:ext cx="7905750" cy="68464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3094442"/>
            <a:ext cx="2647950" cy="28384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20100" y="3644858"/>
            <a:ext cx="3771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200" dirty="0" smtClean="0"/>
              <a:t>9/15 are infrastructure</a:t>
            </a:r>
            <a:br>
              <a:rPr lang="en-CA" sz="3200" dirty="0" smtClean="0"/>
            </a:br>
            <a:endParaRPr lang="en-CA" sz="3200" dirty="0"/>
          </a:p>
        </p:txBody>
      </p:sp>
      <p:sp>
        <p:nvSpPr>
          <p:cNvPr id="5" name="Rectangle 4"/>
          <p:cNvSpPr/>
          <p:nvPr/>
        </p:nvSpPr>
        <p:spPr>
          <a:xfrm>
            <a:off x="5923571" y="2532935"/>
            <a:ext cx="2992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/>
              <a:t>extreme scattering </a:t>
            </a:r>
          </a:p>
        </p:txBody>
      </p:sp>
    </p:spTree>
    <p:extLst>
      <p:ext uri="{BB962C8B-B14F-4D97-AF65-F5344CB8AC3E}">
        <p14:creationId xmlns:p14="http://schemas.microsoft.com/office/powerpoint/2010/main" val="2623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52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264038" y="2714216"/>
            <a:ext cx="9586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Wrapping up…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8108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53</a:t>
            </a:fld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-2088762" y="292750"/>
            <a:ext cx="9586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In the Linux kernel</a:t>
            </a:r>
            <a:endParaRPr lang="en-CA" sz="4400" dirty="0"/>
          </a:p>
        </p:txBody>
      </p:sp>
      <p:sp>
        <p:nvSpPr>
          <p:cNvPr id="5" name="Rectangle 4"/>
          <p:cNvSpPr/>
          <p:nvPr/>
        </p:nvSpPr>
        <p:spPr>
          <a:xfrm>
            <a:off x="518972" y="2053818"/>
            <a:ext cx="112455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Most driver features are not scattered  (~ 82%)</a:t>
            </a:r>
            <a:endParaRPr lang="en-CA" sz="4400" dirty="0"/>
          </a:p>
        </p:txBody>
      </p:sp>
      <p:sp>
        <p:nvSpPr>
          <p:cNvPr id="6" name="Rectangle 5"/>
          <p:cNvSpPr/>
          <p:nvPr/>
        </p:nvSpPr>
        <p:spPr>
          <a:xfrm>
            <a:off x="518972" y="3660661"/>
            <a:ext cx="112455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C-language modularity constructs + the kernel plugin-based architecture are “good enough”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42734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54</a:t>
            </a:fld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-2088762" y="292750"/>
            <a:ext cx="9586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In the Linux kernel</a:t>
            </a:r>
            <a:endParaRPr lang="en-CA" sz="4400" dirty="0"/>
          </a:p>
        </p:txBody>
      </p:sp>
      <p:sp>
        <p:nvSpPr>
          <p:cNvPr id="5" name="Rectangle 4"/>
          <p:cNvSpPr/>
          <p:nvPr/>
        </p:nvSpPr>
        <p:spPr>
          <a:xfrm>
            <a:off x="722172" y="2753216"/>
            <a:ext cx="112455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When the existing solutions are not good enough, developers scatter features in code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5816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55</a:t>
            </a:fld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-2088762" y="292750"/>
            <a:ext cx="9586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In the Linux kernel</a:t>
            </a:r>
            <a:endParaRPr lang="en-CA" sz="4400" dirty="0"/>
          </a:p>
        </p:txBody>
      </p:sp>
      <p:sp>
        <p:nvSpPr>
          <p:cNvPr id="7" name="Rectangle 6"/>
          <p:cNvSpPr/>
          <p:nvPr/>
        </p:nvSpPr>
        <p:spPr>
          <a:xfrm>
            <a:off x="349639" y="2713995"/>
            <a:ext cx="112455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Scattering seems to respect some limits</a:t>
            </a:r>
            <a:br>
              <a:rPr lang="en-CA" sz="4400" dirty="0" smtClean="0"/>
            </a:br>
            <a:r>
              <a:rPr lang="en-CA" sz="4400" dirty="0" smtClean="0"/>
              <a:t>(consciously enforced???)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0325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56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264038" y="2714216"/>
            <a:ext cx="9586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Next steps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7569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57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010038" y="1160437"/>
            <a:ext cx="9586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Conduct interviews</a:t>
            </a:r>
            <a:endParaRPr lang="en-CA" sz="4400" dirty="0"/>
          </a:p>
        </p:txBody>
      </p:sp>
      <p:sp>
        <p:nvSpPr>
          <p:cNvPr id="4" name="Rectangle 3"/>
          <p:cNvSpPr/>
          <p:nvPr/>
        </p:nvSpPr>
        <p:spPr>
          <a:xfrm>
            <a:off x="1324951" y="2743001"/>
            <a:ext cx="9586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/>
              <a:t>Are the observed limits consciously enforced in practice?</a:t>
            </a:r>
            <a:endParaRPr lang="en-CA" sz="4400" i="1" dirty="0"/>
          </a:p>
        </p:txBody>
      </p:sp>
      <p:sp>
        <p:nvSpPr>
          <p:cNvPr id="6" name="Rectangle 5"/>
          <p:cNvSpPr/>
          <p:nvPr/>
        </p:nvSpPr>
        <p:spPr>
          <a:xfrm>
            <a:off x="1324951" y="4773786"/>
            <a:ext cx="9586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/>
              <a:t>If so, how, and how were they set-up?</a:t>
            </a:r>
            <a:endParaRPr lang="en-CA" sz="4400" i="1" dirty="0"/>
          </a:p>
        </p:txBody>
      </p:sp>
    </p:spTree>
    <p:extLst>
      <p:ext uri="{BB962C8B-B14F-4D97-AF65-F5344CB8AC3E}">
        <p14:creationId xmlns:p14="http://schemas.microsoft.com/office/powerpoint/2010/main" val="24051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58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410130" y="1807405"/>
            <a:ext cx="9586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/>
              <a:t>If not, why do they occur?</a:t>
            </a:r>
            <a:endParaRPr lang="en-CA" sz="4400" i="1" dirty="0"/>
          </a:p>
        </p:txBody>
      </p:sp>
      <p:sp>
        <p:nvSpPr>
          <p:cNvPr id="5" name="Rectangle 4"/>
          <p:cNvSpPr/>
          <p:nvPr/>
        </p:nvSpPr>
        <p:spPr>
          <a:xfrm>
            <a:off x="1410130" y="3354639"/>
            <a:ext cx="9586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/>
              <a:t>Do they indirectly stem from some development practice or process?</a:t>
            </a:r>
            <a:endParaRPr lang="en-CA" sz="4400" i="1" dirty="0"/>
          </a:p>
        </p:txBody>
      </p:sp>
    </p:spTree>
    <p:extLst>
      <p:ext uri="{BB962C8B-B14F-4D97-AF65-F5344CB8AC3E}">
        <p14:creationId xmlns:p14="http://schemas.microsoft.com/office/powerpoint/2010/main" val="40219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59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518037" y="2324749"/>
            <a:ext cx="95861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Investigate whether the limits we found also apply to other systems</a:t>
            </a:r>
            <a:br>
              <a:rPr lang="en-CA" sz="4400" dirty="0" smtClean="0"/>
            </a:br>
            <a:r>
              <a:rPr lang="en-CA" sz="4400" dirty="0" smtClean="0"/>
              <a:t>(ongoing collaborative work)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0207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5350" y="2643445"/>
            <a:ext cx="101376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Nonetheless, feature scattering is a popular mechanism to support new features</a:t>
            </a:r>
            <a:endParaRPr lang="en-CA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87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60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128571" y="2578749"/>
            <a:ext cx="9586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Thanks for listening </a:t>
            </a:r>
            <a:br>
              <a:rPr lang="en-CA" sz="4400" dirty="0" smtClean="0"/>
            </a:br>
            <a:r>
              <a:rPr lang="en-CA" sz="4400" dirty="0" smtClean="0"/>
              <a:t>:)</a:t>
            </a:r>
            <a:endParaRPr lang="en-CA" sz="4400" dirty="0"/>
          </a:p>
        </p:txBody>
      </p:sp>
      <p:sp>
        <p:nvSpPr>
          <p:cNvPr id="2" name="Rectangle 1"/>
          <p:cNvSpPr/>
          <p:nvPr/>
        </p:nvSpPr>
        <p:spPr>
          <a:xfrm>
            <a:off x="2024207" y="4867659"/>
            <a:ext cx="8300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dirty="0"/>
              <a:t>http://lpassos.bitbucket.org/modularity15/</a:t>
            </a:r>
          </a:p>
        </p:txBody>
      </p:sp>
    </p:spTree>
    <p:extLst>
      <p:ext uri="{BB962C8B-B14F-4D97-AF65-F5344CB8AC3E}">
        <p14:creationId xmlns:p14="http://schemas.microsoft.com/office/powerpoint/2010/main" val="2456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1.gstatic.com/images?q=tbn:ANd9GcSxI_99ERz6yBr1UTwG0EzoV7x0nBlVIUVLRUJ-LQje8oWuF0-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42" y="1193877"/>
            <a:ext cx="4944005" cy="32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56497" y="4952818"/>
            <a:ext cx="7492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200" dirty="0" smtClean="0"/>
              <a:t>Quick solution understood by all developers</a:t>
            </a:r>
            <a:endParaRPr lang="en-CA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68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logoguru.co.uk/blog/wp-content/uploads/2010/12/che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34" y="1085593"/>
            <a:ext cx="7238029" cy="32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69459" y="4928755"/>
            <a:ext cx="8659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200" dirty="0" smtClean="0"/>
              <a:t>No modules, no interfaces, no design patterns, etc.</a:t>
            </a:r>
            <a:endParaRPr lang="en-CA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47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6904" y="4928755"/>
            <a:ext cx="89643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200" dirty="0" smtClean="0"/>
              <a:t>Allows overcoming modularity limitations in existing </a:t>
            </a:r>
          </a:p>
          <a:p>
            <a:pPr algn="ctr"/>
            <a:r>
              <a:rPr lang="en-CA" sz="3200" dirty="0" smtClean="0"/>
              <a:t>programming languages</a:t>
            </a:r>
          </a:p>
          <a:p>
            <a:pPr algn="ctr"/>
            <a:r>
              <a:rPr lang="en-CA" sz="3200" dirty="0" smtClean="0"/>
              <a:t>(not every feature can be modular)</a:t>
            </a:r>
            <a:endParaRPr lang="en-CA" sz="3200" dirty="0"/>
          </a:p>
        </p:txBody>
      </p:sp>
      <p:pic>
        <p:nvPicPr>
          <p:cNvPr id="1028" name="Picture 4" descr="http://www.andrewchen.io/assets/img/skills/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33" y="1782593"/>
            <a:ext cx="4008679" cy="253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nsitepcsolution.com/wp-content/uploads/2014/08/java_te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34" y="669758"/>
            <a:ext cx="4481095" cy="33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963A-8435-4425-B6A1-8F12E9212E29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86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793</Words>
  <Application>Microsoft Office PowerPoint</Application>
  <PresentationFormat>Widescreen</PresentationFormat>
  <Paragraphs>219</Paragraphs>
  <Slides>60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Courier New</vt:lpstr>
      <vt:lpstr>Times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Passos</dc:creator>
  <cp:lastModifiedBy>Leonardo Passos</cp:lastModifiedBy>
  <cp:revision>147</cp:revision>
  <dcterms:created xsi:type="dcterms:W3CDTF">2014-09-04T02:09:20Z</dcterms:created>
  <dcterms:modified xsi:type="dcterms:W3CDTF">2015-03-20T02:40:23Z</dcterms:modified>
</cp:coreProperties>
</file>