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62" r:id="rId3"/>
    <p:sldId id="261" r:id="rId4"/>
    <p:sldId id="270" r:id="rId5"/>
    <p:sldId id="258" r:id="rId6"/>
    <p:sldId id="264" r:id="rId7"/>
    <p:sldId id="268" r:id="rId8"/>
    <p:sldId id="284" r:id="rId9"/>
    <p:sldId id="281" r:id="rId10"/>
    <p:sldId id="271" r:id="rId11"/>
    <p:sldId id="279" r:id="rId12"/>
    <p:sldId id="280" r:id="rId13"/>
    <p:sldId id="283" r:id="rId14"/>
    <p:sldId id="257" r:id="rId15"/>
    <p:sldId id="282" r:id="rId16"/>
    <p:sldId id="274" r:id="rId17"/>
    <p:sldId id="259" r:id="rId18"/>
    <p:sldId id="275" r:id="rId19"/>
    <p:sldId id="27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01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1" autoAdjust="0"/>
    <p:restoredTop sz="94631" autoAdjust="0"/>
  </p:normalViewPr>
  <p:slideViewPr>
    <p:cSldViewPr snapToGrid="0">
      <p:cViewPr varScale="1">
        <p:scale>
          <a:sx n="71" d="100"/>
          <a:sy n="71" d="100"/>
        </p:scale>
        <p:origin x="332" y="5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562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53F68-6267-43D0-89BE-2DC424478829}" type="datetimeFigureOut">
              <a:rPr lang="en-US"/>
              <a:t>8/7/2015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744DB-21DD-4CFE-8B53-0FA5D09F246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2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744DB-21DD-4CFE-8B53-0FA5D09F2466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8359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744DB-21DD-4CFE-8B53-0FA5D09F2466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7654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744DB-21DD-4CFE-8B53-0FA5D09F2466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627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744DB-21DD-4CFE-8B53-0FA5D09F246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12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744DB-21DD-4CFE-8B53-0FA5D09F2466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29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744DB-21DD-4CFE-8B53-0FA5D09F2466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78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744DB-21DD-4CFE-8B53-0FA5D09F24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13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744DB-21DD-4CFE-8B53-0FA5D09F2466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43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744DB-21DD-4CFE-8B53-0FA5D09F2466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06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CONVERT TO ASSERT-QUERY</a:t>
            </a:r>
          </a:p>
          <a:p>
            <a:r>
              <a:rPr lang="en-US" b="1" dirty="0" smtClean="0"/>
              <a:t>, sufficient conditions, hand proofs.</a:t>
            </a:r>
          </a:p>
          <a:p>
            <a:r>
              <a:rPr lang="en-US" b="1" dirty="0" smtClean="0"/>
              <a:t>extends</a:t>
            </a:r>
            <a:r>
              <a:rPr lang="en-US" b="1" baseline="0" dirty="0" smtClean="0"/>
              <a:t> is ~30 </a:t>
            </a:r>
            <a:r>
              <a:rPr lang="en-US" b="1" baseline="0" dirty="0" err="1" smtClean="0"/>
              <a:t>loc</a:t>
            </a:r>
            <a:r>
              <a:rPr lang="en-US" b="1" baseline="0" dirty="0" smtClean="0"/>
              <a:t> when preventing isomorphic HCs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744DB-21DD-4CFE-8B53-0FA5D09F24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452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744DB-21DD-4CFE-8B53-0FA5D09F246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178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744DB-21DD-4CFE-8B53-0FA5D09F2466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32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A950-0758-4123-9206-1943845D424C}" type="datetime1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6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AB34-8885-46D4-A553-C766CD5E152D}" type="datetime1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3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2BEBC-8CCF-4C9D-AD54-273EA359F115}" type="datetime1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66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1638-BDD1-4DF4-A557-42E2B18A7DCE}" type="datetime1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2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EE28-E146-4130-A0CD-0F9F8089743E}" type="datetime1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0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757D7-8A40-4C50-A05B-B6ABB365676E}" type="datetime1">
              <a:rPr lang="en-US" smtClean="0"/>
              <a:t>8/7/2015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9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80A2-4DA7-4485-9F85-B0918E2049C8}" type="datetime1">
              <a:rPr lang="en-US" smtClean="0"/>
              <a:t>8/7/2015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90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118B-CFC0-4CDA-94EA-EF5AE86D3403}" type="datetime1">
              <a:rPr lang="en-US" smtClean="0"/>
              <a:t>8/7/2015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97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FC356-B90F-4970-B9D3-3CB1BDC23D8C}" type="datetime1">
              <a:rPr lang="en-US" smtClean="0"/>
              <a:t>8/7/2015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95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A93ED-A158-4AFA-A800-F4ED36E36C17}" type="datetime1">
              <a:rPr lang="en-US" smtClean="0"/>
              <a:t>8/7/2015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0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4E54-4D10-4FED-9704-C645EDE39F0F}" type="datetime1">
              <a:rPr lang="en-US" smtClean="0"/>
              <a:t>8/7/2015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8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BEAD6-6465-43FC-A2DE-10B42AB07A23}" type="datetime1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3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vidia.com/object/cuda-programming-mathematica.html" TargetMode="External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www.lanikasolutions.com/" TargetMode="Externa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MathCheck</a:t>
            </a:r>
            <a:r>
              <a:rPr lang="en-US" dirty="0" smtClean="0"/>
              <a:t>: A Math Assistant Combining </a:t>
            </a:r>
            <a:r>
              <a:rPr lang="en-US" dirty="0"/>
              <a:t>SAT with </a:t>
            </a:r>
            <a:r>
              <a:rPr lang="en-US" dirty="0" smtClean="0"/>
              <a:t>    Computer Algebra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61827"/>
          </a:xfrm>
        </p:spPr>
        <p:txBody>
          <a:bodyPr>
            <a:normAutofit/>
          </a:bodyPr>
          <a:lstStyle/>
          <a:p>
            <a:endParaRPr lang="en-US" u="sng" dirty="0" smtClean="0"/>
          </a:p>
          <a:p>
            <a:r>
              <a:rPr lang="en-US" u="sng" dirty="0" smtClean="0"/>
              <a:t>Ed Zulkoski</a:t>
            </a:r>
            <a:r>
              <a:rPr lang="en-US" dirty="0" smtClean="0"/>
              <a:t>, Vijay Ganesh, Krzysztof </a:t>
            </a:r>
            <a:r>
              <a:rPr lang="en-US" dirty="0" err="1" smtClean="0"/>
              <a:t>Czarnecki</a:t>
            </a:r>
            <a:endParaRPr lang="en-US" dirty="0"/>
          </a:p>
          <a:p>
            <a:r>
              <a:rPr lang="en-US" dirty="0" smtClean="0"/>
              <a:t>University of Waterloo</a:t>
            </a:r>
            <a:endParaRPr lang="en-US" dirty="0"/>
          </a:p>
          <a:p>
            <a:r>
              <a:rPr lang="en-US" dirty="0" smtClean="0"/>
              <a:t>August 7, 2015</a:t>
            </a:r>
            <a:endParaRPr lang="en-US" dirty="0"/>
          </a:p>
        </p:txBody>
      </p:sp>
      <p:sp>
        <p:nvSpPr>
          <p:cNvPr id="4" name="AutoShape 2" descr="Bildergebnis für university of waterlo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013" y="5205132"/>
            <a:ext cx="228600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08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Sage-only approach…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Without SAT, we need a problem-specific search routine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 Sage-only approach is:</a:t>
            </a:r>
          </a:p>
          <a:p>
            <a:pPr lvl="1"/>
            <a:r>
              <a:rPr lang="en-US" dirty="0" smtClean="0"/>
              <a:t>Potentially less efficient</a:t>
            </a:r>
            <a:endParaRPr lang="en-US" dirty="0"/>
          </a:p>
          <a:p>
            <a:pPr lvl="1"/>
            <a:r>
              <a:rPr lang="en-US" dirty="0"/>
              <a:t>P</a:t>
            </a:r>
            <a:r>
              <a:rPr lang="en-US" dirty="0" smtClean="0"/>
              <a:t>otentially more error-prone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88349"/>
              </p:ext>
            </p:extLst>
          </p:nvPr>
        </p:nvGraphicFramePr>
        <p:xfrm>
          <a:off x="2971800" y="2764366"/>
          <a:ext cx="6578600" cy="2118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893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893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#Checks of </a:t>
                      </a:r>
                      <a:r>
                        <a:rPr lang="en-US" dirty="0" err="1" smtClean="0"/>
                        <a:t>extends_to_Hamiltonian_cycle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35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Matchings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13,803,794,944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Imperfect </a:t>
                      </a:r>
                      <a:r>
                        <a:rPr lang="en-US" baseline="0" dirty="0" err="1" smtClean="0"/>
                        <a:t>Matchings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4,619,529,024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Maximal Imperfect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Matchings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6,911,604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SAT Approach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384,000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768600" y="4521200"/>
            <a:ext cx="6959600" cy="457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97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2: Edge-antipodal </a:t>
            </a:r>
            <a:r>
              <a:rPr lang="en-US" dirty="0" err="1" smtClean="0"/>
              <a:t>colourings</a:t>
            </a:r>
            <a:r>
              <a:rPr lang="en-US" dirty="0" smtClean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Conjecture: For </a:t>
                </a:r>
                <a:r>
                  <a:rPr lang="en-US" dirty="0"/>
                  <a:t>every </a:t>
                </a:r>
                <a:r>
                  <a:rPr lang="en-US" dirty="0" smtClean="0"/>
                  <a:t>dimension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≥2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dirty="0"/>
                  <a:t>in every edge-antipodal 2-edge-coloring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:r>
                  <a:rPr lang="en-US" dirty="0"/>
                  <a:t>there exists a monochromatic path between two antipodal vertices</a:t>
                </a:r>
                <a:r>
                  <a:rPr lang="en-US" dirty="0" smtClean="0"/>
                  <a:t>.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US" dirty="0" smtClean="0"/>
                  <a:t>, search space of all colorings is: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#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𝑒𝑑𝑔𝑒𝑠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/2</m:t>
                            </m:r>
                          </m:sup>
                        </m:sSup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96</m:t>
                            </m:r>
                          </m:sup>
                        </m:sSup>
                      </m:sup>
                    </m:sSup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3081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7609" y="2604892"/>
            <a:ext cx="2747612" cy="274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507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2 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728" y="1690688"/>
            <a:ext cx="4179055" cy="388565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728" y="3221565"/>
            <a:ext cx="1227483" cy="122748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7232" y="3440329"/>
            <a:ext cx="790575" cy="8096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50239" y="2109885"/>
                <a:ext cx="5877394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For a pure SAT encoding, we need to ensure </a:t>
                </a:r>
                <a:r>
                  <a:rPr lang="en-US" b="1" dirty="0" smtClean="0"/>
                  <a:t>none</a:t>
                </a:r>
                <a:r>
                  <a:rPr lang="en-US" dirty="0" smtClean="0"/>
                  <a:t> of the antipodal vertices are connected by a path</a:t>
                </a:r>
              </a:p>
              <a:p>
                <a:pPr lvl="1"/>
                <a:r>
                  <a:rPr lang="en-US" dirty="0" smtClean="0"/>
                  <a:t>32 connectivity constraints</a:t>
                </a: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UNSAT after 1.5 hours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US" dirty="0" smtClean="0"/>
                  <a:t> holds)</a:t>
                </a:r>
              </a:p>
            </p:txBody>
          </p:sp>
        </mc:Choice>
        <mc:Fallback xmlns="">
          <p:sp>
            <p:nvSpPr>
              <p:cNvPr id="1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50239" y="2109885"/>
                <a:ext cx="5877394" cy="4351338"/>
              </a:xfrm>
              <a:blipFill rotWithShape="0">
                <a:blip r:embed="rId5"/>
                <a:stretch>
                  <a:fillRect l="-1867" t="-2241" r="-259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4196" y="5729287"/>
            <a:ext cx="790575" cy="809625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3632703" y="3200955"/>
            <a:ext cx="1414402" cy="1315710"/>
            <a:chOff x="5818219" y="5108607"/>
            <a:chExt cx="1697966" cy="1612868"/>
          </a:xfrm>
        </p:grpSpPr>
        <p:cxnSp>
          <p:nvCxnSpPr>
            <p:cNvPr id="24" name="Straight Connector 23"/>
            <p:cNvCxnSpPr>
              <a:stCxn id="25" idx="5"/>
            </p:cNvCxnSpPr>
            <p:nvPr/>
          </p:nvCxnSpPr>
          <p:spPr>
            <a:xfrm flipH="1" flipV="1">
              <a:off x="6100343" y="5350451"/>
              <a:ext cx="1167181" cy="113482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5818219" y="5108607"/>
              <a:ext cx="1697966" cy="1612868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7457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bottleneck?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91" y="1765863"/>
            <a:ext cx="11826585" cy="4088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02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</a:t>
            </a:r>
            <a:r>
              <a:rPr lang="en-US" dirty="0" smtClean="0"/>
              <a:t>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SAT </a:t>
            </a:r>
            <a:r>
              <a:rPr lang="en-US" dirty="0"/>
              <a:t>solver </a:t>
            </a:r>
            <a:r>
              <a:rPr lang="en-US" dirty="0" smtClean="0"/>
              <a:t>resolution proofs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Drup</a:t>
            </a:r>
            <a:r>
              <a:rPr lang="en-US" dirty="0" smtClean="0"/>
              <a:t>-trim</a:t>
            </a:r>
            <a:endParaRPr lang="en-US" dirty="0"/>
          </a:p>
          <a:p>
            <a:r>
              <a:rPr lang="en-US" dirty="0"/>
              <a:t>SAGE </a:t>
            </a:r>
            <a:r>
              <a:rPr lang="en-US" dirty="0" smtClean="0"/>
              <a:t>computations</a:t>
            </a:r>
            <a:endParaRPr lang="en-US" dirty="0"/>
          </a:p>
          <a:p>
            <a:r>
              <a:rPr lang="en-US" dirty="0"/>
              <a:t>Interactions between </a:t>
            </a:r>
            <a:r>
              <a:rPr lang="en-US" dirty="0" smtClean="0"/>
              <a:t>them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3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 and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165" y="1789002"/>
            <a:ext cx="11456893" cy="4791092"/>
          </a:xfrm>
        </p:spPr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dirty="0"/>
              <a:t>Moving to the SMT </a:t>
            </a:r>
            <a:r>
              <a:rPr lang="en-US" dirty="0" smtClean="0"/>
              <a:t>domain</a:t>
            </a:r>
            <a:endParaRPr lang="en-US" dirty="0"/>
          </a:p>
          <a:p>
            <a:pPr lvl="1"/>
            <a:r>
              <a:rPr lang="en-US" dirty="0"/>
              <a:t>Improved generation of proof objects / correctness </a:t>
            </a:r>
            <a:r>
              <a:rPr lang="en-US" dirty="0" smtClean="0"/>
              <a:t>checking</a:t>
            </a:r>
          </a:p>
          <a:p>
            <a:pPr lvl="1"/>
            <a:endParaRPr lang="en-US" dirty="0"/>
          </a:p>
          <a:p>
            <a:r>
              <a:rPr lang="en-US" dirty="0" smtClean="0"/>
              <a:t>Exploiting symmetry breaking capabilities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Encoding complex predicates is facilitated by using off-the-shelf CAS algorithms</a:t>
            </a:r>
          </a:p>
          <a:p>
            <a:pPr lvl="1"/>
            <a:r>
              <a:rPr lang="en-US" dirty="0" smtClean="0"/>
              <a:t>Promotes rapid extensibility/prototyping</a:t>
            </a:r>
          </a:p>
          <a:p>
            <a:pPr lvl="1"/>
            <a:endParaRPr lang="en-US" dirty="0"/>
          </a:p>
          <a:p>
            <a:r>
              <a:rPr lang="en-US" dirty="0"/>
              <a:t>D</a:t>
            </a:r>
            <a:r>
              <a:rPr lang="en-US" dirty="0" smtClean="0"/>
              <a:t>emonstrated two case studies on </a:t>
            </a:r>
            <a:r>
              <a:rPr lang="en-US" dirty="0" err="1" smtClean="0"/>
              <a:t>hypercubes</a:t>
            </a:r>
            <a:endParaRPr lang="en-US" dirty="0" smtClean="0"/>
          </a:p>
          <a:p>
            <a:pPr lvl="1"/>
            <a:r>
              <a:rPr lang="en-US" dirty="0" smtClean="0"/>
              <a:t>“Fun case studies”	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5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Sound, Complete, Terminating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69875"/>
            <a:ext cx="10363200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91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3663" y="1789002"/>
            <a:ext cx="11179395" cy="4791092"/>
          </a:xfrm>
        </p:spPr>
        <p:txBody>
          <a:bodyPr>
            <a:normAutofit/>
          </a:bodyPr>
          <a:lstStyle/>
          <a:p>
            <a:r>
              <a:rPr lang="en-US" dirty="0" smtClean="0"/>
              <a:t>Moving to the SMT domain…</a:t>
            </a:r>
          </a:p>
          <a:p>
            <a:pPr lvl="1"/>
            <a:r>
              <a:rPr lang="en-US" dirty="0" smtClean="0"/>
              <a:t>Z3 Tactics</a:t>
            </a:r>
          </a:p>
          <a:p>
            <a:pPr lvl="1"/>
            <a:r>
              <a:rPr lang="en-US" dirty="0" smtClean="0"/>
              <a:t>Improved generation of proof objects / correctness checking.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	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DPLL(T)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Framework to reason about correctness of DPLL(T) systems </a:t>
            </a:r>
            <a:r>
              <a:rPr lang="en-US" sz="2400" dirty="0"/>
              <a:t>(</a:t>
            </a:r>
            <a:r>
              <a:rPr lang="en-US" sz="2400" dirty="0" err="1"/>
              <a:t>Nieuwenhuis</a:t>
            </a:r>
            <a:r>
              <a:rPr lang="en-US" sz="2400" dirty="0"/>
              <a:t>, ‘05</a:t>
            </a:r>
            <a:r>
              <a:rPr lang="en-US" sz="2400" dirty="0" smtClean="0"/>
              <a:t>).</a:t>
            </a:r>
          </a:p>
          <a:p>
            <a:r>
              <a:rPr lang="en-US" sz="2400" dirty="0" smtClean="0"/>
              <a:t>Our tool is most similar to the lazy-SMT approach (Section 3.1, </a:t>
            </a:r>
            <a:r>
              <a:rPr lang="en-US" sz="2400" dirty="0" err="1"/>
              <a:t>Nieuwenhuis</a:t>
            </a:r>
            <a:r>
              <a:rPr lang="en-US" sz="2400" dirty="0"/>
              <a:t>, ‘05</a:t>
            </a:r>
            <a:r>
              <a:rPr lang="en-US" sz="2400" dirty="0" smtClean="0"/>
              <a:t>):</a:t>
            </a:r>
          </a:p>
          <a:p>
            <a:pPr lvl="1"/>
            <a:r>
              <a:rPr lang="en-US" sz="2000" dirty="0" smtClean="0"/>
              <a:t>SAGE constraints are abstracted as Booleans and checked later using SAGE.</a:t>
            </a:r>
          </a:p>
          <a:p>
            <a:pPr lvl="1"/>
            <a:r>
              <a:rPr lang="en-US" sz="2000" dirty="0" smtClean="0"/>
              <a:t>No clause is generated infinitely many times.</a:t>
            </a:r>
          </a:p>
          <a:p>
            <a:pPr lvl="1"/>
            <a:r>
              <a:rPr lang="en-US" sz="2000" dirty="0" smtClean="0"/>
              <a:t>Learned clauses from SAGE are never forgotten.</a:t>
            </a:r>
          </a:p>
          <a:p>
            <a:r>
              <a:rPr lang="en-US" sz="2400" dirty="0" smtClean="0"/>
              <a:t>Additional checks: </a:t>
            </a:r>
          </a:p>
          <a:p>
            <a:pPr lvl="1"/>
            <a:r>
              <a:rPr lang="en-US" sz="2000" dirty="0" smtClean="0"/>
              <a:t>Preprocessing steps.</a:t>
            </a:r>
          </a:p>
          <a:p>
            <a:pPr lvl="1"/>
            <a:r>
              <a:rPr lang="en-US" sz="2000" dirty="0"/>
              <a:t>N</a:t>
            </a:r>
            <a:r>
              <a:rPr lang="en-US" sz="2000" dirty="0" smtClean="0"/>
              <a:t>o concrete theory T defined - must ensure decidability by defining requirements on graph predicates.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Predicates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Theory T defined in terms of user-defined predicates.</a:t>
            </a:r>
          </a:p>
          <a:p>
            <a:r>
              <a:rPr lang="en-US" dirty="0" smtClean="0"/>
              <a:t>Requirements:</a:t>
            </a:r>
          </a:p>
          <a:p>
            <a:pPr lvl="1"/>
            <a:r>
              <a:rPr lang="en-US" dirty="0" smtClean="0"/>
              <a:t>Decidability of each predicate(?)</a:t>
            </a:r>
          </a:p>
          <a:p>
            <a:pPr lvl="1"/>
            <a:r>
              <a:rPr lang="en-US" dirty="0" smtClean="0"/>
              <a:t>If a set of ground clauses are inconsistent with the predicates, the learned clauses preclude the same model from being generated again.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350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8776" y="1321180"/>
            <a:ext cx="10515600" cy="1325563"/>
          </a:xfrm>
        </p:spPr>
        <p:txBody>
          <a:bodyPr>
            <a:noAutofit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Many problems have an underlying Boolean structure, but are </a:t>
            </a:r>
            <a:r>
              <a:rPr lang="en-US" sz="3200" b="1" dirty="0" smtClean="0"/>
              <a:t>not easily expressed </a:t>
            </a:r>
            <a:r>
              <a:rPr lang="en-US" sz="3200" dirty="0" smtClean="0"/>
              <a:t>using standard SAT/SMT solvers.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73767" y="3131947"/>
            <a:ext cx="28643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err="1" smtClean="0"/>
              <a:t>Acyclicity</a:t>
            </a:r>
            <a:r>
              <a:rPr lang="en-US" sz="2400" u="sng" dirty="0" smtClean="0"/>
              <a:t> (Gebser’14)</a:t>
            </a:r>
          </a:p>
        </p:txBody>
      </p:sp>
      <p:pic>
        <p:nvPicPr>
          <p:cNvPr id="1028" name="Picture 4" descr="http://qph.is.quoracdn.net/main-qimg-d575a41ce0ca5f8e07d417e3e733a310?convert_to_webp=tr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631" y="3593612"/>
            <a:ext cx="1974520" cy="122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/>
          <p:cNvSpPr/>
          <p:nvPr/>
        </p:nvSpPr>
        <p:spPr>
          <a:xfrm>
            <a:off x="1384639" y="3519875"/>
            <a:ext cx="1191490" cy="130232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64577" y="3131946"/>
            <a:ext cx="4723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/>
              <a:t>Constrained Clustering </a:t>
            </a:r>
            <a:r>
              <a:rPr lang="en-US" sz="2400" u="sng" dirty="0"/>
              <a:t>(Métivier’12)</a:t>
            </a:r>
            <a:endParaRPr lang="en-US" sz="2400" u="sng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0898" y="3562228"/>
            <a:ext cx="3161388" cy="1291357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</a:t>
            </a:fld>
            <a:endParaRPr lang="en-US"/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918776" y="532941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Finite domain search</a:t>
            </a:r>
            <a:r>
              <a:rPr lang="en-US" dirty="0" smtClean="0"/>
              <a:t> + </a:t>
            </a:r>
            <a:r>
              <a:rPr lang="en-US" b="1" dirty="0" smtClean="0"/>
              <a:t>complex predicates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28396" y="3593611"/>
            <a:ext cx="2729647" cy="129783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0721788" y="3339158"/>
            <a:ext cx="1264024" cy="17976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TextBox 13"/>
          <p:cNvSpPr txBox="1"/>
          <p:nvPr/>
        </p:nvSpPr>
        <p:spPr>
          <a:xfrm>
            <a:off x="8366301" y="3130885"/>
            <a:ext cx="3174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err="1" smtClean="0"/>
              <a:t>Hamiltonicity</a:t>
            </a:r>
            <a:r>
              <a:rPr lang="en-US" sz="2400" u="sng" dirty="0" smtClean="0"/>
              <a:t> (Velev’09)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838200" y="36198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Problem 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024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9" grpId="0"/>
      <p:bldP spid="10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1987"/>
            <a:ext cx="10515600" cy="1325563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745" y="1825624"/>
            <a:ext cx="11416145" cy="5184775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2400" dirty="0" smtClean="0"/>
              <a:t>Computer algebra systems (CAS) contain SOTA algorithms for solving complex properties</a:t>
            </a:r>
          </a:p>
          <a:p>
            <a:r>
              <a:rPr lang="en-US" sz="2400" dirty="0" smtClean="0"/>
              <a:t>SAT solvers are one of the best general approaches for finite domain search</a:t>
            </a:r>
          </a:p>
          <a:p>
            <a:r>
              <a:rPr lang="en-US" sz="2400" b="1" dirty="0" smtClean="0"/>
              <a:t>Goal 1</a:t>
            </a:r>
            <a:r>
              <a:rPr lang="en-US" sz="2400" dirty="0" smtClean="0"/>
              <a:t>: incorporate algorithms from a CAS with a SAT solver for:</a:t>
            </a:r>
          </a:p>
          <a:p>
            <a:pPr lvl="1"/>
            <a:r>
              <a:rPr lang="en-US" sz="2000" dirty="0" smtClean="0"/>
              <a:t>Counterexample Construction for </a:t>
            </a:r>
            <a:r>
              <a:rPr lang="en-US" sz="2000" dirty="0"/>
              <a:t>M</a:t>
            </a:r>
            <a:r>
              <a:rPr lang="en-US" sz="2000" dirty="0" smtClean="0"/>
              <a:t>ath Conjectures</a:t>
            </a:r>
          </a:p>
          <a:p>
            <a:pPr lvl="1"/>
            <a:r>
              <a:rPr lang="en-US" sz="2000" dirty="0" smtClean="0"/>
              <a:t>Bug Finding</a:t>
            </a:r>
            <a:endParaRPr lang="en-US" sz="1200" dirty="0" smtClean="0"/>
          </a:p>
          <a:p>
            <a:pPr marL="228600" lvl="1">
              <a:spcBef>
                <a:spcPts val="1000"/>
              </a:spcBef>
            </a:pPr>
            <a:r>
              <a:rPr lang="en-US" sz="2400" b="1" dirty="0" smtClean="0"/>
              <a:t>Goal 2</a:t>
            </a:r>
            <a:r>
              <a:rPr lang="en-US" sz="2400" dirty="0" smtClean="0"/>
              <a:t>: </a:t>
            </a:r>
            <a:r>
              <a:rPr lang="en-US" dirty="0" smtClean="0"/>
              <a:t>design </a:t>
            </a:r>
            <a:r>
              <a:rPr lang="en-US" dirty="0"/>
              <a:t>an easily extensible language/API for such a </a:t>
            </a:r>
            <a:r>
              <a:rPr lang="en-US" dirty="0" smtClean="0"/>
              <a:t>system</a:t>
            </a:r>
            <a:endParaRPr lang="en-US" sz="2400" dirty="0" smtClean="0"/>
          </a:p>
          <a:p>
            <a:pPr lvl="1"/>
            <a:r>
              <a:rPr lang="en-US" sz="2000" dirty="0" smtClean="0"/>
              <a:t>Current focus is on graph theory</a:t>
            </a:r>
            <a:endParaRPr lang="en-US" sz="2000" dirty="0"/>
          </a:p>
        </p:txBody>
      </p:sp>
      <p:pic>
        <p:nvPicPr>
          <p:cNvPr id="3074" name="Picture 2" descr="http://www.nvidia.com/docs/IO/102089/wolfram-mathematica-logo-new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0862" y="1604458"/>
            <a:ext cx="1772260" cy="1299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lanikasolutions.com/images/Maple18Logo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443" y="1687550"/>
            <a:ext cx="2314575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98" name="Picture 126" descr="http://arshpreetsingh.files.wordpress.com/2011/06/50553_26593144945_6762_n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571" y="1557919"/>
            <a:ext cx="1392737" cy="139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35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DPLL(CAS) Architecture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021976" y="3998259"/>
            <a:ext cx="103318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b="1" dirty="0" smtClean="0"/>
              <a:t>    Extensibility</a:t>
            </a:r>
            <a:r>
              <a:rPr lang="en-US" sz="2800" dirty="0" smtClean="0"/>
              <a:t> preferred to a “one-algorithm-fits-all” approach.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800" y="1237924"/>
            <a:ext cx="10363200" cy="344805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7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Variable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825625"/>
            <a:ext cx="11404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graph x(6)</a:t>
            </a:r>
          </a:p>
          <a:p>
            <a:r>
              <a:rPr lang="en-US" dirty="0" smtClean="0"/>
              <a:t>One Boolean per each </a:t>
            </a:r>
            <a:r>
              <a:rPr lang="en-US" u="sng" dirty="0" smtClean="0"/>
              <a:t>potential</a:t>
            </a:r>
            <a:r>
              <a:rPr lang="en-US" dirty="0" smtClean="0"/>
              <a:t> vertex</a:t>
            </a:r>
          </a:p>
          <a:p>
            <a:r>
              <a:rPr lang="en-US" dirty="0" smtClean="0"/>
              <a:t>One Boolean per each </a:t>
            </a:r>
            <a:r>
              <a:rPr lang="en-US" u="sng" dirty="0" smtClean="0"/>
              <a:t>potential</a:t>
            </a:r>
            <a:r>
              <a:rPr lang="en-US" i="1" dirty="0" smtClean="0"/>
              <a:t> </a:t>
            </a:r>
            <a:r>
              <a:rPr lang="en-US" dirty="0" smtClean="0"/>
              <a:t>edge</a:t>
            </a:r>
            <a:endParaRPr lang="en-US" dirty="0"/>
          </a:p>
          <a:p>
            <a:endParaRPr lang="en-US" b="0" dirty="0" smtClean="0"/>
          </a:p>
          <a:p>
            <a:endParaRPr lang="en-US" b="0" dirty="0" smtClean="0"/>
          </a:p>
          <a:p>
            <a:r>
              <a:rPr lang="en-US" b="0" dirty="0" smtClean="0"/>
              <a:t>Mapping between graph components and Booleans </a:t>
            </a:r>
            <a:br>
              <a:rPr lang="en-US" b="0" dirty="0" smtClean="0"/>
            </a:br>
            <a:r>
              <a:rPr lang="en-US" b="0" dirty="0" smtClean="0"/>
              <a:t>to </a:t>
            </a:r>
            <a:r>
              <a:rPr lang="en-US" dirty="0" smtClean="0"/>
              <a:t>facilitate defining SAT-based graph constraints</a:t>
            </a:r>
            <a:endParaRPr lang="en-US" b="0" dirty="0" smtClean="0"/>
          </a:p>
        </p:txBody>
      </p:sp>
      <p:pic>
        <p:nvPicPr>
          <p:cNvPr id="2050" name="Picture 2" descr="http://upload.wikimedia.org/wikipedia/commons/thumb/7/75/Complete_graph_K6.svg/611px-Complete_graph_K6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723" y="1690688"/>
            <a:ext cx="2306962" cy="226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0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</a:t>
            </a:r>
            <a:r>
              <a:rPr lang="en-US" dirty="0" err="1" smtClean="0"/>
              <a:t>Ruskey</a:t>
            </a:r>
            <a:r>
              <a:rPr lang="en-US" dirty="0" smtClean="0"/>
              <a:t>-Savage Conjecture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01445" y="1825625"/>
                <a:ext cx="11208773" cy="4351338"/>
              </a:xfrm>
              <a:effectLst>
                <a:softEdge rad="241300"/>
              </a:effectLst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 smtClean="0"/>
                  <a:t>Conjecture: For every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≥2</m:t>
                    </m:r>
                  </m:oMath>
                </a14:m>
                <a:r>
                  <a:rPr lang="en-US" sz="2400" dirty="0" smtClean="0"/>
                  <a:t>, any 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matching</a:t>
                </a:r>
                <a:r>
                  <a:rPr lang="en-US" sz="2400" dirty="0" smtClean="0"/>
                  <a:t> of the hypercube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400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 smtClean="0"/>
                  <a:t>extends to a </a:t>
                </a:r>
                <a:r>
                  <a:rPr lang="en-US" sz="2400" dirty="0" smtClean="0">
                    <a:solidFill>
                      <a:srgbClr val="1F018F"/>
                    </a:solidFill>
                  </a:rPr>
                  <a:t>Hamiltonian cycle</a:t>
                </a:r>
                <a:r>
                  <a:rPr lang="en-US" sz="2400" dirty="0" smtClean="0"/>
                  <a:t>.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Matching </a:t>
                </a:r>
                <a:r>
                  <a:rPr lang="en-US" sz="2400" dirty="0" smtClean="0"/>
                  <a:t>– independent set of edges that share no </a:t>
                </a:r>
                <a:r>
                  <a:rPr lang="en-US" sz="2400" dirty="0" smtClean="0"/>
                  <a:t>vertices</a:t>
                </a:r>
              </a:p>
              <a:p>
                <a:pPr lvl="1"/>
                <a:r>
                  <a:rPr lang="en-US" sz="2000" dirty="0" smtClean="0"/>
                  <a:t>Maximal – cannot add edges without violating the matching property</a:t>
                </a:r>
              </a:p>
              <a:p>
                <a:pPr lvl="1"/>
                <a:r>
                  <a:rPr lang="en-US" sz="2000" smtClean="0"/>
                  <a:t>Perfect – it covers all vertices</a:t>
                </a:r>
                <a:endParaRPr lang="en-US" sz="2000" dirty="0" smtClean="0"/>
              </a:p>
              <a:p>
                <a:r>
                  <a:rPr lang="en-US" sz="2400" dirty="0">
                    <a:solidFill>
                      <a:srgbClr val="1F018F"/>
                    </a:solidFill>
                  </a:rPr>
                  <a:t>Hamiltonian </a:t>
                </a:r>
                <a:r>
                  <a:rPr lang="en-US" sz="2400" dirty="0" smtClean="0">
                    <a:solidFill>
                      <a:srgbClr val="1F018F"/>
                    </a:solidFill>
                  </a:rPr>
                  <a:t>cycle </a:t>
                </a:r>
                <a:r>
                  <a:rPr lang="en-US" sz="2400" dirty="0"/>
                  <a:t>– </a:t>
                </a:r>
                <a:r>
                  <a:rPr lang="en-US" sz="2400" dirty="0" smtClean="0"/>
                  <a:t>cycle that touches every vertex</a:t>
                </a:r>
              </a:p>
              <a:p>
                <a:r>
                  <a:rPr lang="en-US" sz="2400" dirty="0" smtClean="0"/>
                  <a:t>Previously shown true 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≤4</m:t>
                    </m:r>
                  </m:oMath>
                </a14:m>
                <a:endParaRPr lang="en-US" sz="24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1445" y="1825625"/>
                <a:ext cx="11208773" cy="4351338"/>
              </a:xfrm>
              <a:blipFill rotWithShape="0">
                <a:blip r:embed="rId3"/>
                <a:stretch>
                  <a:fillRect l="-816" t="-1961"/>
                </a:stretch>
              </a:blipFill>
              <a:effectLst>
                <a:softEdge rad="241300"/>
              </a:effectLst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be 11"/>
          <p:cNvSpPr/>
          <p:nvPr/>
        </p:nvSpPr>
        <p:spPr>
          <a:xfrm>
            <a:off x="4641084" y="4802085"/>
            <a:ext cx="1636295" cy="1624263"/>
          </a:xfrm>
          <a:prstGeom prst="cube">
            <a:avLst/>
          </a:prstGeom>
          <a:noFill/>
          <a:ln w="50800">
            <a:solidFill>
              <a:schemeClr val="accent1"/>
            </a:solidFill>
          </a:ln>
          <a:effectLst>
            <a:outerShdw blurRad="50800" dist="50800" dir="5400000" algn="ctr" rotWithShape="0">
              <a:schemeClr val="tx1">
                <a:alpha val="1000"/>
              </a:scheme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5073445" y="4762391"/>
            <a:ext cx="14749" cy="1261870"/>
          </a:xfrm>
          <a:prstGeom prst="line">
            <a:avLst/>
          </a:prstGeom>
          <a:ln w="508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641084" y="6024262"/>
            <a:ext cx="447110" cy="402086"/>
          </a:xfrm>
          <a:prstGeom prst="line">
            <a:avLst/>
          </a:prstGeom>
          <a:ln w="508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074412" y="6024262"/>
            <a:ext cx="1202968" cy="0"/>
          </a:xfrm>
          <a:prstGeom prst="line">
            <a:avLst/>
          </a:prstGeom>
          <a:ln w="508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845017" y="4802083"/>
            <a:ext cx="444391" cy="429234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641084" y="6426348"/>
            <a:ext cx="119656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5845017" y="5231317"/>
            <a:ext cx="12030" cy="1234725"/>
          </a:xfrm>
          <a:prstGeom prst="line">
            <a:avLst/>
          </a:prstGeom>
          <a:ln w="63500">
            <a:solidFill>
              <a:srgbClr val="1F01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6265350" y="4802084"/>
            <a:ext cx="12030" cy="1234725"/>
          </a:xfrm>
          <a:prstGeom prst="line">
            <a:avLst/>
          </a:prstGeom>
          <a:ln w="63500">
            <a:solidFill>
              <a:srgbClr val="1F01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 flipV="1">
            <a:off x="4641083" y="5191623"/>
            <a:ext cx="12030" cy="1234725"/>
          </a:xfrm>
          <a:prstGeom prst="line">
            <a:avLst/>
          </a:prstGeom>
          <a:ln w="63500">
            <a:solidFill>
              <a:srgbClr val="1F01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5068397" y="4794164"/>
            <a:ext cx="12030" cy="1234725"/>
          </a:xfrm>
          <a:prstGeom prst="line">
            <a:avLst/>
          </a:prstGeom>
          <a:ln w="63500">
            <a:solidFill>
              <a:srgbClr val="1F01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4653113" y="4762391"/>
            <a:ext cx="420332" cy="429232"/>
          </a:xfrm>
          <a:prstGeom prst="line">
            <a:avLst/>
          </a:prstGeom>
          <a:ln w="63500">
            <a:solidFill>
              <a:srgbClr val="1F01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5068397" y="6036809"/>
            <a:ext cx="1202968" cy="7921"/>
          </a:xfrm>
          <a:prstGeom prst="line">
            <a:avLst/>
          </a:prstGeom>
          <a:ln w="63500">
            <a:solidFill>
              <a:srgbClr val="1F01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067212" y="4580008"/>
                <a:ext cx="147422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7212" y="4580008"/>
                <a:ext cx="1474223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544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Case Study Specification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dirty="0" smtClean="0"/>
                  <a:t>)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graph x(32)</a:t>
                </a:r>
              </a:p>
              <a:p>
                <a:pPr marL="0" indent="0">
                  <a:buNone/>
                </a:pPr>
                <a:r>
                  <a:rPr lang="en-US" dirty="0" err="1"/>
                  <a:t>sage.CubeGraph</a:t>
                </a:r>
                <a:r>
                  <a:rPr lang="en-US" dirty="0"/>
                  <a:t> G(5)</a:t>
                </a:r>
              </a:p>
              <a:p>
                <a:pPr marL="0" indent="0">
                  <a:buNone/>
                </a:pPr>
                <a:r>
                  <a:rPr lang="en-US" dirty="0"/>
                  <a:t>//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𝑚𝑎𝑡𝑐h𝑖𝑛𝑔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𝑒𝑥𝑡𝑒𝑛𝑑𝑠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h𝑎𝑚𝑖𝑙𝑡𝑜𝑛𝑖𝑎𝑛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assert</a:t>
                </a:r>
                <a:r>
                  <a:rPr lang="en-US" dirty="0" smtClean="0"/>
                  <a:t>( matching(</a:t>
                </a:r>
                <a:r>
                  <a:rPr lang="en-US" dirty="0" err="1" smtClean="0"/>
                  <a:t>x,G</a:t>
                </a:r>
                <a:r>
                  <a:rPr lang="en-US" dirty="0"/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∧ 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 </a:t>
                </a:r>
                <a:r>
                  <a:rPr lang="en-US" dirty="0" err="1"/>
                  <a:t>imperfect_matching</a:t>
                </a:r>
                <a:r>
                  <a:rPr lang="en-US" dirty="0"/>
                  <a:t>(</a:t>
                </a:r>
                <a:r>
                  <a:rPr lang="en-US" dirty="0" err="1"/>
                  <a:t>x,G</a:t>
                </a:r>
                <a:r>
                  <a:rPr lang="en-US" dirty="0"/>
                  <a:t>)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∧ 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 </a:t>
                </a:r>
                <a:r>
                  <a:rPr lang="en-US" dirty="0" err="1"/>
                  <a:t>maximal_matching</a:t>
                </a:r>
                <a:r>
                  <a:rPr lang="en-US" dirty="0"/>
                  <a:t>(</a:t>
                </a:r>
                <a:r>
                  <a:rPr lang="en-US" dirty="0" err="1"/>
                  <a:t>x,G</a:t>
                </a:r>
                <a:r>
                  <a:rPr lang="en-US" dirty="0"/>
                  <a:t>)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),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query( </a:t>
                </a:r>
                <a:r>
                  <a:rPr lang="en-US" dirty="0" err="1" smtClean="0"/>
                  <a:t>extends_to_Hamiltonian_cycle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x,G</a:t>
                </a:r>
                <a:r>
                  <a:rPr lang="en-US" dirty="0"/>
                  <a:t>))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err="1" smtClean="0">
                    <a:solidFill>
                      <a:schemeClr val="bg1"/>
                    </a:solidFill>
                  </a:rPr>
                  <a:t>Unsat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4"/>
                <a:stretch>
                  <a:fillRect l="-1217" t="-3081" b="-28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 flipH="1" flipV="1">
            <a:off x="4356847" y="3422257"/>
            <a:ext cx="4025154" cy="7347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932628" y="3532466"/>
            <a:ext cx="2449372" cy="33259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756368" y="3528180"/>
            <a:ext cx="2625633" cy="76176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654126" y="3276085"/>
            <a:ext cx="16902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Blasted to SAT</a:t>
            </a:r>
            <a:endParaRPr lang="en-US" sz="2000" b="1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7489604" y="4771666"/>
            <a:ext cx="928254" cy="6927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417858" y="4545406"/>
            <a:ext cx="22344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Checked with SAGE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793416" y="3122111"/>
            <a:ext cx="992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~10 LOC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39629" y="3807635"/>
            <a:ext cx="992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~5 LOC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24910" y="3458993"/>
            <a:ext cx="992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~5 LOC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89604" y="4424337"/>
            <a:ext cx="992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~25 LOC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7</a:t>
            </a:fld>
            <a:endParaRPr lang="en-US"/>
          </a:p>
        </p:txBody>
      </p:sp>
      <p:sp>
        <p:nvSpPr>
          <p:cNvPr id="20" name="Cube 19"/>
          <p:cNvSpPr/>
          <p:nvPr/>
        </p:nvSpPr>
        <p:spPr>
          <a:xfrm>
            <a:off x="9936984" y="1177523"/>
            <a:ext cx="1636295" cy="1624263"/>
          </a:xfrm>
          <a:prstGeom prst="cube">
            <a:avLst/>
          </a:prstGeom>
          <a:noFill/>
          <a:ln w="50800">
            <a:solidFill>
              <a:schemeClr val="accent1"/>
            </a:solidFill>
          </a:ln>
          <a:effectLst>
            <a:outerShdw blurRad="50800" dist="50800" dir="5400000" algn="ctr" rotWithShape="0">
              <a:schemeClr val="tx1">
                <a:alpha val="1000"/>
              </a:scheme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10369345" y="1137829"/>
            <a:ext cx="14749" cy="1261870"/>
          </a:xfrm>
          <a:prstGeom prst="line">
            <a:avLst/>
          </a:prstGeom>
          <a:ln w="508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9936984" y="2399700"/>
            <a:ext cx="447110" cy="402086"/>
          </a:xfrm>
          <a:prstGeom prst="line">
            <a:avLst/>
          </a:prstGeom>
          <a:ln w="508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10370312" y="2399700"/>
            <a:ext cx="1202968" cy="0"/>
          </a:xfrm>
          <a:prstGeom prst="line">
            <a:avLst/>
          </a:prstGeom>
          <a:ln w="508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11140917" y="1177521"/>
            <a:ext cx="444391" cy="429234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9949013" y="1580916"/>
            <a:ext cx="119656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11154772" y="1606755"/>
            <a:ext cx="0" cy="1195031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895839" y="3149821"/>
            <a:ext cx="2461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</a:t>
            </a:r>
            <a:r>
              <a:rPr lang="en-US" sz="2800" dirty="0" smtClean="0">
                <a:solidFill>
                  <a:srgbClr val="FF0000"/>
                </a:solidFill>
              </a:rPr>
              <a:t>atching(</a:t>
            </a:r>
            <a:r>
              <a:rPr lang="en-US" sz="2800" dirty="0" err="1" smtClean="0">
                <a:solidFill>
                  <a:srgbClr val="FF0000"/>
                </a:solidFill>
              </a:rPr>
              <a:t>x,G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830245" y="3621282"/>
            <a:ext cx="393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imperfect_matching</a:t>
            </a:r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</a:rPr>
              <a:t>x,G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9831358" y="1470859"/>
            <a:ext cx="235308" cy="2146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10429322" y="1481515"/>
            <a:ext cx="293083" cy="184428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9790441" y="2190488"/>
            <a:ext cx="293083" cy="184428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9936982" y="1216685"/>
            <a:ext cx="345894" cy="20398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839175" y="4089859"/>
            <a:ext cx="393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maximal_matching</a:t>
            </a:r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</a:rPr>
              <a:t>x,G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0" name="Cube 39"/>
          <p:cNvSpPr/>
          <p:nvPr/>
        </p:nvSpPr>
        <p:spPr>
          <a:xfrm>
            <a:off x="9949013" y="1197508"/>
            <a:ext cx="1636295" cy="1624263"/>
          </a:xfrm>
          <a:prstGeom prst="cube">
            <a:avLst/>
          </a:prstGeom>
          <a:noFill/>
          <a:ln w="50800">
            <a:solidFill>
              <a:schemeClr val="accent1"/>
            </a:solidFill>
          </a:ln>
          <a:effectLst>
            <a:outerShdw blurRad="50800" dist="50800" dir="5400000" algn="ctr" rotWithShape="0">
              <a:schemeClr val="tx1">
                <a:alpha val="1000"/>
              </a:scheme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0381374" y="1157814"/>
            <a:ext cx="14749" cy="1261870"/>
          </a:xfrm>
          <a:prstGeom prst="line">
            <a:avLst/>
          </a:prstGeom>
          <a:ln w="508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9949013" y="2419685"/>
            <a:ext cx="447110" cy="402086"/>
          </a:xfrm>
          <a:prstGeom prst="line">
            <a:avLst/>
          </a:prstGeom>
          <a:ln w="508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10382341" y="2419685"/>
            <a:ext cx="1202968" cy="0"/>
          </a:xfrm>
          <a:prstGeom prst="line">
            <a:avLst/>
          </a:prstGeom>
          <a:ln w="508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11152946" y="1197506"/>
            <a:ext cx="444391" cy="429234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9949013" y="2821771"/>
            <a:ext cx="119656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 flipV="1">
            <a:off x="11152946" y="1626740"/>
            <a:ext cx="12030" cy="1234725"/>
          </a:xfrm>
          <a:prstGeom prst="line">
            <a:avLst/>
          </a:prstGeom>
          <a:ln w="63500">
            <a:solidFill>
              <a:srgbClr val="1F01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 flipV="1">
            <a:off x="11573279" y="1197507"/>
            <a:ext cx="12030" cy="1234725"/>
          </a:xfrm>
          <a:prstGeom prst="line">
            <a:avLst/>
          </a:prstGeom>
          <a:ln w="63500">
            <a:solidFill>
              <a:srgbClr val="1F01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9949012" y="1587046"/>
            <a:ext cx="12030" cy="1234725"/>
          </a:xfrm>
          <a:prstGeom prst="line">
            <a:avLst/>
          </a:prstGeom>
          <a:ln w="63500">
            <a:solidFill>
              <a:srgbClr val="1F01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 flipV="1">
            <a:off x="10376326" y="1189587"/>
            <a:ext cx="12030" cy="1234725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9961042" y="1157814"/>
            <a:ext cx="420332" cy="429232"/>
          </a:xfrm>
          <a:prstGeom prst="line">
            <a:avLst/>
          </a:prstGeom>
          <a:ln w="63500">
            <a:solidFill>
              <a:srgbClr val="1F01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10376326" y="2432232"/>
            <a:ext cx="1202968" cy="7921"/>
          </a:xfrm>
          <a:prstGeom prst="line">
            <a:avLst/>
          </a:prstGeom>
          <a:ln w="63500">
            <a:solidFill>
              <a:srgbClr val="1F01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866105" y="4565117"/>
            <a:ext cx="6176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extends_to_Hamiltonian_cycle</a:t>
            </a:r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</a:rPr>
              <a:t>x,G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Flowchart: Or 4"/>
          <p:cNvSpPr/>
          <p:nvPr/>
        </p:nvSpPr>
        <p:spPr>
          <a:xfrm>
            <a:off x="11265183" y="1634608"/>
            <a:ext cx="204105" cy="191017"/>
          </a:xfrm>
          <a:prstGeom prst="flowChartOr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lowchart: Or 51"/>
          <p:cNvSpPr/>
          <p:nvPr/>
        </p:nvSpPr>
        <p:spPr>
          <a:xfrm>
            <a:off x="10847702" y="1698608"/>
            <a:ext cx="204105" cy="191017"/>
          </a:xfrm>
          <a:prstGeom prst="flowChartOr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lowchart: Or 52"/>
          <p:cNvSpPr/>
          <p:nvPr/>
        </p:nvSpPr>
        <p:spPr>
          <a:xfrm>
            <a:off x="10974226" y="1330221"/>
            <a:ext cx="204105" cy="191017"/>
          </a:xfrm>
          <a:prstGeom prst="flowChartOr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5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10" grpId="0"/>
      <p:bldP spid="15" grpId="0"/>
      <p:bldP spid="16" grpId="0"/>
      <p:bldP spid="19" grpId="0"/>
      <p:bldP spid="20" grpId="0" animBg="1"/>
      <p:bldP spid="7" grpId="0"/>
      <p:bldP spid="7" grpId="1"/>
      <p:bldP spid="35" grpId="0"/>
      <p:bldP spid="35" grpId="1"/>
      <p:bldP spid="9" grpId="0" animBg="1"/>
      <p:bldP spid="9" grpId="1" animBg="1"/>
      <p:bldP spid="9" grpId="2" animBg="1"/>
      <p:bldP spid="39" grpId="0"/>
      <p:bldP spid="39" grpId="1"/>
      <p:bldP spid="40" grpId="0" animBg="1"/>
      <p:bldP spid="64" grpId="0"/>
      <p:bldP spid="5" grpId="0" animBg="1"/>
      <p:bldP spid="5" grpId="1" animBg="1"/>
      <p:bldP spid="52" grpId="0" animBg="1"/>
      <p:bldP spid="52" grpId="1" animBg="1"/>
      <p:bldP spid="53" grpId="0" animBg="1"/>
      <p:bldP spid="5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909047" y="2730725"/>
            <a:ext cx="2743200" cy="365125"/>
          </a:xfrm>
        </p:spPr>
        <p:txBody>
          <a:bodyPr/>
          <a:lstStyle/>
          <a:p>
            <a:fld id="{8C71CAF9-4461-454A-B702-D536C3775752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2808" y="645180"/>
            <a:ext cx="5314950" cy="33623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5646" y="3979765"/>
            <a:ext cx="552450" cy="20002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87747" y="3939134"/>
            <a:ext cx="4733925" cy="20097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909484" y="1966624"/>
            <a:ext cx="5719480" cy="197251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1842808" y="3979765"/>
            <a:ext cx="5719480" cy="197251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1" name="Group 10"/>
          <p:cNvGrpSpPr/>
          <p:nvPr/>
        </p:nvGrpSpPr>
        <p:grpSpPr>
          <a:xfrm>
            <a:off x="9143639" y="4754478"/>
            <a:ext cx="1416672" cy="1494892"/>
            <a:chOff x="6513819" y="5176769"/>
            <a:chExt cx="1648325" cy="1703651"/>
          </a:xfrm>
        </p:grpSpPr>
        <p:sp>
          <p:nvSpPr>
            <p:cNvPr id="12" name="Cube 11"/>
            <p:cNvSpPr/>
            <p:nvPr/>
          </p:nvSpPr>
          <p:spPr>
            <a:xfrm>
              <a:off x="6513820" y="5255164"/>
              <a:ext cx="1636295" cy="1624263"/>
            </a:xfrm>
            <a:prstGeom prst="cube">
              <a:avLst/>
            </a:prstGeom>
            <a:noFill/>
            <a:ln w="50800">
              <a:solidFill>
                <a:schemeClr val="accent1"/>
              </a:solidFill>
            </a:ln>
            <a:effectLst>
              <a:outerShdw blurRad="50800" dist="50800" dir="5400000" algn="ctr" rotWithShape="0">
                <a:schemeClr val="tx1">
                  <a:alpha val="1000"/>
                </a:scheme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6946181" y="5176769"/>
              <a:ext cx="14749" cy="1261870"/>
            </a:xfrm>
            <a:prstGeom prst="line">
              <a:avLst/>
            </a:prstGeom>
            <a:ln w="508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6513820" y="6438640"/>
              <a:ext cx="447110" cy="402086"/>
            </a:xfrm>
            <a:prstGeom prst="line">
              <a:avLst/>
            </a:prstGeom>
            <a:ln w="508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947148" y="6438640"/>
              <a:ext cx="1202968" cy="0"/>
            </a:xfrm>
            <a:prstGeom prst="line">
              <a:avLst/>
            </a:prstGeom>
            <a:ln w="508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7717753" y="5216461"/>
              <a:ext cx="444391" cy="429234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513820" y="6840726"/>
              <a:ext cx="1196560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 flipV="1">
              <a:off x="7717753" y="5645695"/>
              <a:ext cx="12030" cy="1234725"/>
            </a:xfrm>
            <a:prstGeom prst="line">
              <a:avLst/>
            </a:prstGeom>
            <a:ln w="63500">
              <a:solidFill>
                <a:srgbClr val="1F01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8138086" y="5216462"/>
              <a:ext cx="12030" cy="1234725"/>
            </a:xfrm>
            <a:prstGeom prst="line">
              <a:avLst/>
            </a:prstGeom>
            <a:ln w="63500">
              <a:solidFill>
                <a:srgbClr val="1F01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 flipV="1">
              <a:off x="6513819" y="5606001"/>
              <a:ext cx="12030" cy="1234725"/>
            </a:xfrm>
            <a:prstGeom prst="line">
              <a:avLst/>
            </a:prstGeom>
            <a:ln w="63500">
              <a:solidFill>
                <a:srgbClr val="1F01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6941133" y="5208542"/>
              <a:ext cx="12030" cy="1234725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6525849" y="5176769"/>
              <a:ext cx="420332" cy="429232"/>
            </a:xfrm>
            <a:prstGeom prst="line">
              <a:avLst/>
            </a:prstGeom>
            <a:ln w="63500">
              <a:solidFill>
                <a:srgbClr val="1F01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6941133" y="6451187"/>
              <a:ext cx="1202968" cy="7921"/>
            </a:xfrm>
            <a:prstGeom prst="line">
              <a:avLst/>
            </a:prstGeom>
            <a:ln w="63500">
              <a:solidFill>
                <a:srgbClr val="1F01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9259066" y="727939"/>
            <a:ext cx="1357599" cy="1370368"/>
            <a:chOff x="4641084" y="4762391"/>
            <a:chExt cx="1648324" cy="1663957"/>
          </a:xfrm>
        </p:grpSpPr>
        <p:sp>
          <p:nvSpPr>
            <p:cNvPr id="25" name="Cube 24"/>
            <p:cNvSpPr/>
            <p:nvPr/>
          </p:nvSpPr>
          <p:spPr>
            <a:xfrm>
              <a:off x="4641084" y="4802085"/>
              <a:ext cx="1636295" cy="1624263"/>
            </a:xfrm>
            <a:prstGeom prst="cube">
              <a:avLst/>
            </a:prstGeom>
            <a:noFill/>
            <a:ln w="50800">
              <a:solidFill>
                <a:schemeClr val="accent1"/>
              </a:solidFill>
            </a:ln>
            <a:effectLst>
              <a:outerShdw blurRad="50800" dist="50800" dir="5400000" algn="ctr" rotWithShape="0">
                <a:schemeClr val="tx1">
                  <a:alpha val="1000"/>
                </a:scheme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5073445" y="4762391"/>
              <a:ext cx="14749" cy="1261870"/>
            </a:xfrm>
            <a:prstGeom prst="line">
              <a:avLst/>
            </a:prstGeom>
            <a:ln w="508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4641084" y="6024262"/>
              <a:ext cx="447110" cy="402086"/>
            </a:xfrm>
            <a:prstGeom prst="line">
              <a:avLst/>
            </a:prstGeom>
            <a:ln w="508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5074412" y="6024262"/>
              <a:ext cx="1202968" cy="0"/>
            </a:xfrm>
            <a:prstGeom prst="line">
              <a:avLst/>
            </a:prstGeom>
            <a:ln w="508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5845017" y="4802083"/>
              <a:ext cx="444391" cy="429234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641084" y="6426348"/>
              <a:ext cx="1196560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 flipV="1">
              <a:off x="5088194" y="4802083"/>
              <a:ext cx="23452" cy="1223963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9200425" y="2795732"/>
            <a:ext cx="1357599" cy="1370368"/>
            <a:chOff x="4641084" y="4762391"/>
            <a:chExt cx="1648324" cy="1663957"/>
          </a:xfrm>
        </p:grpSpPr>
        <p:sp>
          <p:nvSpPr>
            <p:cNvPr id="33" name="Cube 32"/>
            <p:cNvSpPr/>
            <p:nvPr/>
          </p:nvSpPr>
          <p:spPr>
            <a:xfrm>
              <a:off x="4641084" y="4802085"/>
              <a:ext cx="1636295" cy="1624263"/>
            </a:xfrm>
            <a:prstGeom prst="cube">
              <a:avLst/>
            </a:prstGeom>
            <a:noFill/>
            <a:ln w="50800">
              <a:solidFill>
                <a:schemeClr val="accent1"/>
              </a:solidFill>
            </a:ln>
            <a:effectLst>
              <a:outerShdw blurRad="50800" dist="50800" dir="5400000" algn="ctr" rotWithShape="0">
                <a:schemeClr val="tx1">
                  <a:alpha val="1000"/>
                </a:scheme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5073445" y="4762391"/>
              <a:ext cx="14749" cy="1261870"/>
            </a:xfrm>
            <a:prstGeom prst="line">
              <a:avLst/>
            </a:prstGeom>
            <a:ln w="508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4641084" y="6024262"/>
              <a:ext cx="447110" cy="402086"/>
            </a:xfrm>
            <a:prstGeom prst="line">
              <a:avLst/>
            </a:prstGeom>
            <a:ln w="508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5074412" y="6024262"/>
              <a:ext cx="1202968" cy="0"/>
            </a:xfrm>
            <a:prstGeom prst="line">
              <a:avLst/>
            </a:prstGeom>
            <a:ln w="508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5845017" y="4802083"/>
              <a:ext cx="444391" cy="429234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4641084" y="6426348"/>
              <a:ext cx="1196560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 flipV="1">
              <a:off x="5088194" y="4802083"/>
              <a:ext cx="23452" cy="1223963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10267831" y="2973445"/>
            <a:ext cx="39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  <a:endParaRPr lang="en-CA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9554505" y="4107482"/>
            <a:ext cx="39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  <a:endParaRPr lang="en-CA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9538276" y="3214093"/>
            <a:ext cx="39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  <a:endParaRPr lang="en-CA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10350800" y="3903748"/>
            <a:ext cx="39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en-CA" dirty="0"/>
          </a:p>
        </p:txBody>
      </p:sp>
      <p:sp>
        <p:nvSpPr>
          <p:cNvPr id="44" name="TextBox 43"/>
          <p:cNvSpPr txBox="1"/>
          <p:nvPr/>
        </p:nvSpPr>
        <p:spPr>
          <a:xfrm>
            <a:off x="10493401" y="3238852"/>
            <a:ext cx="39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en-CA" dirty="0"/>
          </a:p>
        </p:txBody>
      </p:sp>
      <p:sp>
        <p:nvSpPr>
          <p:cNvPr id="45" name="TextBox 44"/>
          <p:cNvSpPr txBox="1"/>
          <p:nvPr/>
        </p:nvSpPr>
        <p:spPr>
          <a:xfrm>
            <a:off x="10148480" y="3401661"/>
            <a:ext cx="39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en-CA" dirty="0"/>
          </a:p>
        </p:txBody>
      </p:sp>
      <p:sp>
        <p:nvSpPr>
          <p:cNvPr id="46" name="TextBox 45"/>
          <p:cNvSpPr txBox="1"/>
          <p:nvPr/>
        </p:nvSpPr>
        <p:spPr>
          <a:xfrm>
            <a:off x="9851452" y="3537774"/>
            <a:ext cx="39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en-CA" dirty="0"/>
          </a:p>
        </p:txBody>
      </p:sp>
      <p:sp>
        <p:nvSpPr>
          <p:cNvPr id="47" name="TextBox 46"/>
          <p:cNvSpPr txBox="1"/>
          <p:nvPr/>
        </p:nvSpPr>
        <p:spPr>
          <a:xfrm>
            <a:off x="8946321" y="3430970"/>
            <a:ext cx="39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en-CA" dirty="0"/>
          </a:p>
        </p:txBody>
      </p:sp>
      <p:sp>
        <p:nvSpPr>
          <p:cNvPr id="48" name="TextBox 47"/>
          <p:cNvSpPr txBox="1"/>
          <p:nvPr/>
        </p:nvSpPr>
        <p:spPr>
          <a:xfrm>
            <a:off x="9695935" y="3092874"/>
            <a:ext cx="39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en-CA" dirty="0"/>
          </a:p>
        </p:txBody>
      </p:sp>
      <p:sp>
        <p:nvSpPr>
          <p:cNvPr id="49" name="TextBox 48"/>
          <p:cNvSpPr txBox="1"/>
          <p:nvPr/>
        </p:nvSpPr>
        <p:spPr>
          <a:xfrm>
            <a:off x="9893253" y="2524783"/>
            <a:ext cx="39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en-CA" dirty="0"/>
          </a:p>
        </p:txBody>
      </p:sp>
      <p:sp>
        <p:nvSpPr>
          <p:cNvPr id="51" name="TextBox 50"/>
          <p:cNvSpPr txBox="1"/>
          <p:nvPr/>
        </p:nvSpPr>
        <p:spPr>
          <a:xfrm>
            <a:off x="9146315" y="2690838"/>
            <a:ext cx="39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en-CA" dirty="0"/>
          </a:p>
        </p:txBody>
      </p:sp>
      <p:sp>
        <p:nvSpPr>
          <p:cNvPr id="52" name="Slide Number Placeholder 3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97503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728" y="1690688"/>
            <a:ext cx="4179055" cy="388565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50239" y="2109885"/>
                <a:ext cx="5877394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Unsat after ~8 hours on laptop (Conjecture holds for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US" dirty="0" smtClean="0"/>
                  <a:t>)</a:t>
                </a:r>
              </a:p>
              <a:p>
                <a:r>
                  <a:rPr lang="en-US" dirty="0" smtClean="0"/>
                  <a:t>For a pure SAT encoding, we need encode non-trivial </a:t>
                </a:r>
                <a:r>
                  <a:rPr lang="en-US" dirty="0" err="1" smtClean="0"/>
                  <a:t>Hamiltonicity</a:t>
                </a:r>
                <a:r>
                  <a:rPr lang="en-US" dirty="0" smtClean="0"/>
                  <a:t> constraints</a:t>
                </a:r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1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50239" y="2109885"/>
                <a:ext cx="5877394" cy="4351338"/>
              </a:xfrm>
              <a:blipFill rotWithShape="0">
                <a:blip r:embed="rId3"/>
                <a:stretch>
                  <a:fillRect l="-1867" t="-22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33"/>
          <p:cNvGrpSpPr/>
          <p:nvPr/>
        </p:nvGrpSpPr>
        <p:grpSpPr>
          <a:xfrm>
            <a:off x="2360591" y="5749010"/>
            <a:ext cx="906312" cy="944315"/>
            <a:chOff x="6513819" y="5176769"/>
            <a:chExt cx="1648325" cy="1703651"/>
          </a:xfrm>
        </p:grpSpPr>
        <p:sp>
          <p:nvSpPr>
            <p:cNvPr id="12" name="Cube 11"/>
            <p:cNvSpPr/>
            <p:nvPr/>
          </p:nvSpPr>
          <p:spPr>
            <a:xfrm>
              <a:off x="6513820" y="5216463"/>
              <a:ext cx="1636295" cy="1624263"/>
            </a:xfrm>
            <a:prstGeom prst="cube">
              <a:avLst/>
            </a:prstGeom>
            <a:noFill/>
            <a:ln w="50800">
              <a:solidFill>
                <a:schemeClr val="accent1"/>
              </a:solidFill>
            </a:ln>
            <a:effectLst>
              <a:outerShdw blurRad="50800" dist="50800" dir="5400000" algn="ctr" rotWithShape="0">
                <a:schemeClr val="tx1">
                  <a:alpha val="1000"/>
                </a:scheme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6946181" y="5176769"/>
              <a:ext cx="14749" cy="1261870"/>
            </a:xfrm>
            <a:prstGeom prst="line">
              <a:avLst/>
            </a:prstGeom>
            <a:ln w="508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513820" y="6438640"/>
              <a:ext cx="447110" cy="402086"/>
            </a:xfrm>
            <a:prstGeom prst="line">
              <a:avLst/>
            </a:prstGeom>
            <a:ln w="508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6947148" y="6438640"/>
              <a:ext cx="1202968" cy="0"/>
            </a:xfrm>
            <a:prstGeom prst="line">
              <a:avLst/>
            </a:prstGeom>
            <a:ln w="508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7717753" y="5216461"/>
              <a:ext cx="444391" cy="429234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513820" y="6840726"/>
              <a:ext cx="1196560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7717753" y="5645695"/>
              <a:ext cx="12030" cy="1234725"/>
            </a:xfrm>
            <a:prstGeom prst="line">
              <a:avLst/>
            </a:prstGeom>
            <a:ln w="63500">
              <a:solidFill>
                <a:srgbClr val="1F01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8138086" y="5216462"/>
              <a:ext cx="12030" cy="1234725"/>
            </a:xfrm>
            <a:prstGeom prst="line">
              <a:avLst/>
            </a:prstGeom>
            <a:ln w="63500">
              <a:solidFill>
                <a:srgbClr val="1F01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6513819" y="5606001"/>
              <a:ext cx="12030" cy="1234725"/>
            </a:xfrm>
            <a:prstGeom prst="line">
              <a:avLst/>
            </a:prstGeom>
            <a:ln w="63500">
              <a:solidFill>
                <a:srgbClr val="1F01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 flipV="1">
              <a:off x="6941133" y="5208542"/>
              <a:ext cx="12030" cy="1234725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6525849" y="5176769"/>
              <a:ext cx="420332" cy="429232"/>
            </a:xfrm>
            <a:prstGeom prst="line">
              <a:avLst/>
            </a:prstGeom>
            <a:ln w="63500">
              <a:solidFill>
                <a:srgbClr val="1F01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6941133" y="6451187"/>
              <a:ext cx="1202968" cy="7921"/>
            </a:xfrm>
            <a:prstGeom prst="line">
              <a:avLst/>
            </a:prstGeom>
            <a:ln w="63500">
              <a:solidFill>
                <a:srgbClr val="1F01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838200" y="3252838"/>
            <a:ext cx="986483" cy="969928"/>
            <a:chOff x="4641084" y="4762391"/>
            <a:chExt cx="1648324" cy="1663957"/>
          </a:xfrm>
        </p:grpSpPr>
        <p:sp>
          <p:nvSpPr>
            <p:cNvPr id="47" name="Cube 46"/>
            <p:cNvSpPr/>
            <p:nvPr/>
          </p:nvSpPr>
          <p:spPr>
            <a:xfrm>
              <a:off x="4641084" y="4802085"/>
              <a:ext cx="1636295" cy="1624263"/>
            </a:xfrm>
            <a:prstGeom prst="cube">
              <a:avLst/>
            </a:prstGeom>
            <a:noFill/>
            <a:ln w="50800">
              <a:solidFill>
                <a:schemeClr val="accent1"/>
              </a:solidFill>
            </a:ln>
            <a:effectLst>
              <a:outerShdw blurRad="50800" dist="50800" dir="5400000" algn="ctr" rotWithShape="0">
                <a:schemeClr val="tx1">
                  <a:alpha val="1000"/>
                </a:scheme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5073445" y="4762391"/>
              <a:ext cx="14749" cy="1261870"/>
            </a:xfrm>
            <a:prstGeom prst="line">
              <a:avLst/>
            </a:prstGeom>
            <a:ln w="508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4641084" y="6024262"/>
              <a:ext cx="447110" cy="402086"/>
            </a:xfrm>
            <a:prstGeom prst="line">
              <a:avLst/>
            </a:prstGeom>
            <a:ln w="508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5074412" y="6024262"/>
              <a:ext cx="1202968" cy="0"/>
            </a:xfrm>
            <a:prstGeom prst="line">
              <a:avLst/>
            </a:prstGeom>
            <a:ln w="508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5845017" y="4802083"/>
              <a:ext cx="444391" cy="429234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4641084" y="6426348"/>
              <a:ext cx="1196560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5088194" y="4802083"/>
              <a:ext cx="23452" cy="1223963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3946370" y="3207454"/>
            <a:ext cx="986484" cy="1084573"/>
            <a:chOff x="4641083" y="4762389"/>
            <a:chExt cx="1648325" cy="1703653"/>
          </a:xfrm>
        </p:grpSpPr>
        <p:sp>
          <p:nvSpPr>
            <p:cNvPr id="77" name="Cube 76"/>
            <p:cNvSpPr/>
            <p:nvPr/>
          </p:nvSpPr>
          <p:spPr>
            <a:xfrm>
              <a:off x="4641084" y="4802085"/>
              <a:ext cx="1636295" cy="1624263"/>
            </a:xfrm>
            <a:prstGeom prst="cube">
              <a:avLst/>
            </a:prstGeom>
            <a:noFill/>
            <a:ln w="50800">
              <a:solidFill>
                <a:schemeClr val="accent1"/>
              </a:solidFill>
            </a:ln>
            <a:effectLst>
              <a:outerShdw blurRad="50800" dist="50800" dir="5400000" algn="ctr" rotWithShape="0">
                <a:schemeClr val="tx1">
                  <a:alpha val="1000"/>
                </a:scheme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5073445" y="4762391"/>
              <a:ext cx="14749" cy="1261870"/>
            </a:xfrm>
            <a:prstGeom prst="line">
              <a:avLst/>
            </a:prstGeom>
            <a:ln w="508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>
              <a:off x="4641084" y="6024262"/>
              <a:ext cx="447110" cy="402086"/>
            </a:xfrm>
            <a:prstGeom prst="line">
              <a:avLst/>
            </a:prstGeom>
            <a:ln w="508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5074412" y="6024262"/>
              <a:ext cx="1202968" cy="0"/>
            </a:xfrm>
            <a:prstGeom prst="line">
              <a:avLst/>
            </a:prstGeom>
            <a:ln w="508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V="1">
              <a:off x="5845017" y="4802083"/>
              <a:ext cx="444391" cy="429234"/>
            </a:xfrm>
            <a:prstGeom prst="line">
              <a:avLst/>
            </a:prstGeom>
            <a:ln w="63500">
              <a:solidFill>
                <a:srgbClr val="1F01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4641084" y="6426348"/>
              <a:ext cx="1196560" cy="0"/>
            </a:xfrm>
            <a:prstGeom prst="line">
              <a:avLst/>
            </a:prstGeom>
            <a:ln w="63500">
              <a:solidFill>
                <a:srgbClr val="1F01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H="1" flipV="1">
              <a:off x="5845017" y="5231317"/>
              <a:ext cx="12030" cy="1234725"/>
            </a:xfrm>
            <a:prstGeom prst="line">
              <a:avLst/>
            </a:prstGeom>
            <a:ln w="63500">
              <a:solidFill>
                <a:srgbClr val="1F01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 flipV="1">
              <a:off x="6265350" y="4802084"/>
              <a:ext cx="12030" cy="1234725"/>
            </a:xfrm>
            <a:prstGeom prst="line">
              <a:avLst/>
            </a:prstGeom>
            <a:ln w="63500">
              <a:solidFill>
                <a:srgbClr val="1F01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 flipV="1">
              <a:off x="4641083" y="5191623"/>
              <a:ext cx="12030" cy="1234725"/>
            </a:xfrm>
            <a:prstGeom prst="line">
              <a:avLst/>
            </a:prstGeom>
            <a:ln w="63500">
              <a:solidFill>
                <a:srgbClr val="1F01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H="1" flipV="1">
              <a:off x="5068397" y="4794164"/>
              <a:ext cx="12030" cy="1234725"/>
            </a:xfrm>
            <a:prstGeom prst="line">
              <a:avLst/>
            </a:prstGeom>
            <a:ln w="63500">
              <a:solidFill>
                <a:srgbClr val="1F01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V="1">
              <a:off x="4653114" y="4762389"/>
              <a:ext cx="420332" cy="429231"/>
            </a:xfrm>
            <a:prstGeom prst="line">
              <a:avLst/>
            </a:prstGeom>
            <a:ln w="63500">
              <a:solidFill>
                <a:srgbClr val="1F01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V="1">
              <a:off x="5068397" y="6036809"/>
              <a:ext cx="1202968" cy="7921"/>
            </a:xfrm>
            <a:prstGeom prst="line">
              <a:avLst/>
            </a:prstGeom>
            <a:ln w="63500">
              <a:solidFill>
                <a:srgbClr val="1F01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3608027" y="2932010"/>
            <a:ext cx="1697966" cy="1612868"/>
            <a:chOff x="5818219" y="5108607"/>
            <a:chExt cx="1697966" cy="1612868"/>
          </a:xfrm>
        </p:grpSpPr>
        <p:cxnSp>
          <p:nvCxnSpPr>
            <p:cNvPr id="11" name="Straight Connector 10"/>
            <p:cNvCxnSpPr>
              <a:stCxn id="90" idx="5"/>
            </p:cNvCxnSpPr>
            <p:nvPr/>
          </p:nvCxnSpPr>
          <p:spPr>
            <a:xfrm flipH="1" flipV="1">
              <a:off x="6100343" y="5350451"/>
              <a:ext cx="1167181" cy="113482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Oval 89"/>
            <p:cNvSpPr/>
            <p:nvPr/>
          </p:nvSpPr>
          <p:spPr>
            <a:xfrm>
              <a:off x="5818219" y="5108607"/>
              <a:ext cx="1697966" cy="1612868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973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4357</TotalTime>
  <Words>619</Words>
  <Application>Microsoft Office PowerPoint</Application>
  <PresentationFormat>Widescreen</PresentationFormat>
  <Paragraphs>188</Paragraphs>
  <Slides>19</Slides>
  <Notes>12</Notes>
  <HiddenSlides>4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Office Theme</vt:lpstr>
      <vt:lpstr>MathCheck: A Math Assistant Combining SAT with     Computer Algebra Systems</vt:lpstr>
      <vt:lpstr> Many problems have an underlying Boolean structure, but are not easily expressed using standard SAT/SMT solvers.</vt:lpstr>
      <vt:lpstr>Goals</vt:lpstr>
      <vt:lpstr>DPLL(CAS) Architecture</vt:lpstr>
      <vt:lpstr>Graph Variable Representation</vt:lpstr>
      <vt:lpstr>Case Study: Ruskey-Savage Conjecture</vt:lpstr>
      <vt:lpstr>Case Study Specification (d=5)</vt:lpstr>
      <vt:lpstr>PowerPoint Presentation</vt:lpstr>
      <vt:lpstr>Case Study Approach</vt:lpstr>
      <vt:lpstr>A Sage-only approach…</vt:lpstr>
      <vt:lpstr>Case Study 2: Edge-antipodal colourings </vt:lpstr>
      <vt:lpstr>Case Study 2 Approach</vt:lpstr>
      <vt:lpstr>What’s the bottleneck?</vt:lpstr>
      <vt:lpstr>Implementation Correctness</vt:lpstr>
      <vt:lpstr>Future Work and Conclusions</vt:lpstr>
      <vt:lpstr>Correctness</vt:lpstr>
      <vt:lpstr>Future Work</vt:lpstr>
      <vt:lpstr>Abstract DPLL(T)</vt:lpstr>
      <vt:lpstr>Graph Predicates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Combining SAT with Computation</dc:title>
  <dc:creator>Ed Zulkoski</dc:creator>
  <cp:lastModifiedBy>Ed Zulkoski</cp:lastModifiedBy>
  <cp:revision>348</cp:revision>
  <dcterms:created xsi:type="dcterms:W3CDTF">2012-07-27T01:16:44Z</dcterms:created>
  <dcterms:modified xsi:type="dcterms:W3CDTF">2015-08-07T10:55:32Z</dcterms:modified>
</cp:coreProperties>
</file>