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66" r:id="rId3"/>
    <p:sldId id="265" r:id="rId4"/>
    <p:sldId id="275" r:id="rId5"/>
    <p:sldId id="285" r:id="rId6"/>
    <p:sldId id="286" r:id="rId7"/>
    <p:sldId id="272" r:id="rId8"/>
    <p:sldId id="301" r:id="rId9"/>
    <p:sldId id="273" r:id="rId10"/>
    <p:sldId id="302" r:id="rId11"/>
    <p:sldId id="305" r:id="rId12"/>
    <p:sldId id="287" r:id="rId13"/>
    <p:sldId id="291" r:id="rId14"/>
    <p:sldId id="292" r:id="rId15"/>
    <p:sldId id="284" r:id="rId16"/>
    <p:sldId id="294" r:id="rId17"/>
    <p:sldId id="304" r:id="rId18"/>
    <p:sldId id="295" r:id="rId19"/>
    <p:sldId id="293" r:id="rId20"/>
    <p:sldId id="300" r:id="rId21"/>
    <p:sldId id="307" r:id="rId22"/>
    <p:sldId id="308" r:id="rId23"/>
    <p:sldId id="296" r:id="rId24"/>
    <p:sldId id="297" r:id="rId25"/>
    <p:sldId id="298" r:id="rId26"/>
    <p:sldId id="299" r:id="rId27"/>
    <p:sldId id="303" r:id="rId28"/>
    <p:sldId id="288" r:id="rId29"/>
    <p:sldId id="290" r:id="rId30"/>
    <p:sldId id="306" r:id="rId31"/>
    <p:sldId id="281" r:id="rId32"/>
    <p:sldId id="282" r:id="rId33"/>
    <p:sldId id="289" r:id="rId34"/>
    <p:sldId id="283" r:id="rId35"/>
  </p:sldIdLst>
  <p:sldSz cx="9144000" cy="6858000" type="screen4x3"/>
  <p:notesSz cx="6858000" cy="9144000"/>
  <p:custShowLst>
    <p:custShow name="Custom Show 1" id="0">
      <p:sldLst>
        <p:sld r:id="rId2"/>
        <p:sld r:id="rId3"/>
        <p:sld r:id="rId4"/>
        <p:sld r:id="rId5"/>
        <p:sld r:id="rId6"/>
        <p:sld r:id="rId7"/>
        <p:sld r:id="rId8"/>
        <p:sld r:id="rId10"/>
        <p:sld r:id="rId13"/>
        <p:sld r:id="rId14"/>
        <p:sld r:id="rId15"/>
        <p:sld r:id="rId16"/>
        <p:sld r:id="rId17"/>
        <p:sld r:id="rId19"/>
        <p:sld r:id="rId20"/>
        <p:sld r:id="rId24"/>
        <p:sld r:id="rId25"/>
        <p:sld r:id="rId26"/>
        <p:sld r:id="rId27"/>
        <p:sld r:id="rId29"/>
        <p:sld r:id="rId30"/>
        <p:sld r:id="rId32"/>
        <p:sld r:id="rId33"/>
        <p:sld r:id="rId34"/>
        <p:sld r:id="rId35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07" autoAdjust="0"/>
    <p:restoredTop sz="83973" autoAdjust="0"/>
  </p:normalViewPr>
  <p:slideViewPr>
    <p:cSldViewPr snapToGrid="0" snapToObjects="1">
      <p:cViewPr>
        <p:scale>
          <a:sx n="100" d="100"/>
          <a:sy n="100" d="100"/>
        </p:scale>
        <p:origin x="-12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afaelolaechea:conference:2012-models-clafermultiobjective:Example%20Pareto%20Fro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Performance vs. Cost</a:t>
            </a:r>
          </a:p>
        </c:rich>
      </c:tx>
      <c:layout>
        <c:manualLayout>
          <c:xMode val="edge"/>
          <c:yMode val="edge"/>
          <c:x val="0.322270877776366"/>
          <c:y val="0.0787037037037037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47625">
              <a:noFill/>
            </a:ln>
          </c:spPr>
          <c:marker>
            <c:symbol val="circle"/>
            <c:size val="5"/>
            <c:spPr>
              <a:solidFill>
                <a:schemeClr val="tx1"/>
              </a:solidFill>
            </c:spPr>
          </c:marker>
          <c:dPt>
            <c:idx val="2"/>
            <c:marker>
              <c:symbol val="star"/>
              <c:size val="8"/>
              <c:spPr>
                <a:noFill/>
                <a:ln>
                  <a:solidFill>
                    <a:schemeClr val="tx1"/>
                  </a:solidFill>
                </a:ln>
              </c:spPr>
            </c:marker>
            <c:bubble3D val="0"/>
          </c:dPt>
          <c:dPt>
            <c:idx val="3"/>
            <c:marker>
              <c:symbol val="star"/>
              <c:size val="9"/>
              <c:spPr>
                <a:noFill/>
                <a:ln>
                  <a:solidFill>
                    <a:schemeClr val="tx1"/>
                  </a:solidFill>
                </a:ln>
              </c:spPr>
            </c:marker>
            <c:bubble3D val="0"/>
          </c:dPt>
          <c:dPt>
            <c:idx val="4"/>
            <c:marker>
              <c:spPr>
                <a:solidFill>
                  <a:schemeClr val="tx1"/>
                </a:solidFill>
                <a:ln>
                  <a:solidFill>
                    <a:schemeClr val="accent1"/>
                  </a:solidFill>
                </a:ln>
              </c:spPr>
            </c:marker>
            <c:bubble3D val="0"/>
          </c:dPt>
          <c:dPt>
            <c:idx val="5"/>
            <c:marker>
              <c:spPr>
                <a:solidFill>
                  <a:schemeClr val="tx1"/>
                </a:solidFill>
                <a:ln>
                  <a:solidFill>
                    <a:schemeClr val="accent1"/>
                  </a:solidFill>
                </a:ln>
              </c:spPr>
            </c:marker>
            <c:bubble3D val="0"/>
          </c:dPt>
          <c:dPt>
            <c:idx val="6"/>
            <c:marker>
              <c:symbol val="star"/>
              <c:size val="9"/>
              <c:spPr>
                <a:noFill/>
                <a:ln>
                  <a:solidFill>
                    <a:schemeClr val="tx1"/>
                  </a:solidFill>
                </a:ln>
              </c:spPr>
            </c:marker>
            <c:bubble3D val="0"/>
          </c:dPt>
          <c:dPt>
            <c:idx val="8"/>
            <c:marker>
              <c:symbol val="star"/>
              <c:size val="9"/>
              <c:spPr>
                <a:noFill/>
                <a:ln>
                  <a:solidFill>
                    <a:schemeClr val="tx1"/>
                  </a:solidFill>
                </a:ln>
              </c:spPr>
            </c:marker>
            <c:bubble3D val="0"/>
          </c:dPt>
          <c:dPt>
            <c:idx val="9"/>
            <c:marker>
              <c:symbol val="star"/>
              <c:size val="9"/>
              <c:spPr>
                <a:noFill/>
                <a:ln>
                  <a:solidFill>
                    <a:schemeClr val="tx1"/>
                  </a:solidFill>
                </a:ln>
              </c:spPr>
            </c:marker>
            <c:bubble3D val="0"/>
          </c:dPt>
          <c:dPt>
            <c:idx val="10"/>
            <c:marker>
              <c:symbol val="star"/>
              <c:size val="9"/>
              <c:spPr>
                <a:noFill/>
                <a:ln>
                  <a:solidFill>
                    <a:schemeClr val="tx1"/>
                  </a:solidFill>
                </a:ln>
              </c:spPr>
            </c:marker>
            <c:bubble3D val="0"/>
          </c:dPt>
          <c:xVal>
            <c:numRef>
              <c:f>Sheet1!$G$13:$G$23</c:f>
              <c:numCache>
                <c:formatCode>General</c:formatCode>
                <c:ptCount val="11"/>
                <c:pt idx="0">
                  <c:v>50.0</c:v>
                </c:pt>
                <c:pt idx="1">
                  <c:v>60.0</c:v>
                </c:pt>
                <c:pt idx="2">
                  <c:v>35.0</c:v>
                </c:pt>
                <c:pt idx="3">
                  <c:v>45.0</c:v>
                </c:pt>
                <c:pt idx="4">
                  <c:v>85.0</c:v>
                </c:pt>
                <c:pt idx="5">
                  <c:v>95.0</c:v>
                </c:pt>
                <c:pt idx="6">
                  <c:v>130.0</c:v>
                </c:pt>
                <c:pt idx="7">
                  <c:v>135.0</c:v>
                </c:pt>
                <c:pt idx="8">
                  <c:v>180.0</c:v>
                </c:pt>
                <c:pt idx="9">
                  <c:v>85.0</c:v>
                </c:pt>
                <c:pt idx="10">
                  <c:v>95.0</c:v>
                </c:pt>
              </c:numCache>
            </c:numRef>
          </c:xVal>
          <c:yVal>
            <c:numRef>
              <c:f>Sheet1!$H$13:$H$23</c:f>
              <c:numCache>
                <c:formatCode>General</c:formatCode>
                <c:ptCount val="11"/>
                <c:pt idx="0">
                  <c:v>300.0</c:v>
                </c:pt>
                <c:pt idx="1">
                  <c:v>320.0</c:v>
                </c:pt>
                <c:pt idx="2">
                  <c:v>500.0</c:v>
                </c:pt>
                <c:pt idx="3">
                  <c:v>520.0</c:v>
                </c:pt>
                <c:pt idx="4">
                  <c:v>725.0</c:v>
                </c:pt>
                <c:pt idx="5">
                  <c:v>745.0</c:v>
                </c:pt>
                <c:pt idx="6">
                  <c:v>1245.0</c:v>
                </c:pt>
                <c:pt idx="7">
                  <c:v>1045.0</c:v>
                </c:pt>
                <c:pt idx="8">
                  <c:v>1545.0</c:v>
                </c:pt>
                <c:pt idx="9">
                  <c:v>800.0</c:v>
                </c:pt>
                <c:pt idx="10">
                  <c:v>820.0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6165704"/>
        <c:axId val="-2146171272"/>
      </c:scatterChart>
      <c:valAx>
        <c:axId val="-2146165704"/>
        <c:scaling>
          <c:orientation val="minMax"/>
          <c:min val="30.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Cost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46171272"/>
        <c:crosses val="autoZero"/>
        <c:crossBetween val="midCat"/>
      </c:valAx>
      <c:valAx>
        <c:axId val="-2146171272"/>
        <c:scaling>
          <c:orientation val="minMax"/>
          <c:min val="25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Performance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4616570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2A680-7A3D-C345-B226-A4B5563BF90E}" type="datetimeFigureOut">
              <a:rPr lang="en-US" smtClean="0"/>
              <a:t>12-10-09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40124-A2A2-4D4D-A13A-EEC7F32FF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359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07BC8-5753-834F-92C3-270A73E640A1}" type="datetimeFigureOut">
              <a:rPr lang="en-US" smtClean="0"/>
              <a:t>12-10-09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BED3F-2FFB-EC4F-8AEA-D3F779F12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37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BED3F-2FFB-EC4F-8AEA-D3F779F128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45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1FC7-665B-5849-80D9-E97EC1895DC8}" type="datetime1">
              <a:rPr lang="en-CA" smtClean="0"/>
              <a:t>12-10-09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2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B0B0-B86C-7648-B528-EBD51DA0E662}" type="datetime1">
              <a:rPr lang="en-CA" smtClean="0"/>
              <a:t>12-10-09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13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8FE6-499D-AF49-B53A-B9CF80880FA5}" type="datetime1">
              <a:rPr lang="en-CA" smtClean="0"/>
              <a:t>12-10-09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009F-61A5-804B-88D7-795DDD617270}" type="datetime1">
              <a:rPr lang="en-CA" smtClean="0"/>
              <a:t>12-10-09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72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3246-1512-4847-972A-E8E5B47F445F}" type="datetime1">
              <a:rPr lang="en-CA" smtClean="0"/>
              <a:t>12-10-09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8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8FE62-B55F-934B-AEA7-7EE5EFF0E3B4}" type="datetime1">
              <a:rPr lang="en-CA" smtClean="0"/>
              <a:t>12-10-09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3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C77C-1F8F-1440-A7F4-739D13BA473C}" type="datetime1">
              <a:rPr lang="en-CA" smtClean="0"/>
              <a:t>12-10-09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53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0B9F-213F-3346-A790-2C89E250579C}" type="datetime1">
              <a:rPr lang="en-CA" smtClean="0"/>
              <a:t>12-10-09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0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53BED-2D93-B54A-8381-5B9BED579ED0}" type="datetime1">
              <a:rPr lang="en-CA" smtClean="0"/>
              <a:t>12-10-09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65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5D58-EC26-CF46-9078-9F83FF0E44D0}" type="datetime1">
              <a:rPr lang="en-CA" smtClean="0"/>
              <a:t>12-10-09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CB1D-E142-0F4E-8CB9-D3B1347CD857}" type="datetime1">
              <a:rPr lang="en-CA" smtClean="0"/>
              <a:t>12-10-09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63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DF990-3CAE-F546-933D-2B5D69AF2294}" type="datetime1">
              <a:rPr lang="en-CA" smtClean="0"/>
              <a:t>12-10-09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AE7A2-AC4E-D546-BD83-2BEF7E663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18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Modelling and Multi-Objective Optimization of Quality Attributes in Variability-Rich Software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49700"/>
            <a:ext cx="6400800" cy="1752600"/>
          </a:xfrm>
        </p:spPr>
        <p:txBody>
          <a:bodyPr/>
          <a:lstStyle/>
          <a:p>
            <a:r>
              <a:rPr lang="en-US" dirty="0" smtClean="0"/>
              <a:t>Rafael Olaechea, Steven Stewart, Kryzstof Czarnecki, Derek Rayside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University of Waterloo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45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24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Software Product </a:t>
            </a:r>
            <a:r>
              <a:rPr lang="en-US" dirty="0"/>
              <a:t>D</a:t>
            </a:r>
            <a:r>
              <a:rPr lang="en-US" dirty="0" smtClean="0"/>
              <a:t>erivation </a:t>
            </a:r>
            <a:r>
              <a:rPr lang="en-US" dirty="0"/>
              <a:t>P</a:t>
            </a:r>
            <a:r>
              <a:rPr lang="en-US" dirty="0" smtClean="0"/>
              <a:t>rocess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88936" y="1744613"/>
            <a:ext cx="1199444" cy="646331"/>
          </a:xfrm>
          <a:prstGeom prst="rect">
            <a:avLst/>
          </a:prstGeom>
          <a:noFill/>
          <a:ln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Variability</a:t>
            </a:r>
          </a:p>
          <a:p>
            <a:pPr algn="ctr"/>
            <a:r>
              <a:rPr lang="en-US" dirty="0" smtClean="0"/>
              <a:t>Modelling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36758" y="1962404"/>
            <a:ext cx="1832208" cy="369332"/>
          </a:xfrm>
          <a:prstGeom prst="rect">
            <a:avLst/>
          </a:prstGeom>
          <a:noFill/>
          <a:ln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Measurement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85797" y="5232064"/>
            <a:ext cx="1308099" cy="646331"/>
          </a:xfrm>
          <a:prstGeom prst="rect">
            <a:avLst/>
          </a:prstGeom>
          <a:noFill/>
          <a:ln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Product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Derivation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4128269" y="1979799"/>
            <a:ext cx="1093611" cy="301036"/>
          </a:xfrm>
          <a:prstGeom prst="rightArrow">
            <a:avLst/>
          </a:prstGeom>
          <a:solidFill>
            <a:schemeClr val="accent1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5835176" y="2370343"/>
            <a:ext cx="183391" cy="2835964"/>
          </a:xfrm>
          <a:prstGeom prst="downArrow">
            <a:avLst/>
          </a:prstGeom>
          <a:solidFill>
            <a:schemeClr val="accent1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5" name="Left Arrow 14"/>
          <p:cNvSpPr/>
          <p:nvPr/>
        </p:nvSpPr>
        <p:spPr bwMode="auto">
          <a:xfrm>
            <a:off x="4010342" y="5349914"/>
            <a:ext cx="818444" cy="310445"/>
          </a:xfrm>
          <a:prstGeom prst="leftArrow">
            <a:avLst/>
          </a:prstGeom>
          <a:solidFill>
            <a:schemeClr val="accent1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1835213" y="1989205"/>
            <a:ext cx="681566" cy="254000"/>
          </a:xfrm>
          <a:prstGeom prst="rightArrow">
            <a:avLst/>
          </a:prstGeom>
          <a:solidFill>
            <a:schemeClr val="accent1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375309"/>
            <a:ext cx="218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Domain </a:t>
            </a:r>
          </a:p>
          <a:p>
            <a:pPr algn="ctr"/>
            <a:r>
              <a:rPr lang="en-US" dirty="0" smtClean="0"/>
              <a:t>Analysis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2108806" y="2550474"/>
            <a:ext cx="2719980" cy="735274"/>
            <a:chOff x="3525593" y="952500"/>
            <a:chExt cx="3191739" cy="1286520"/>
          </a:xfrm>
        </p:grpSpPr>
        <p:sp>
          <p:nvSpPr>
            <p:cNvPr id="45" name="Arc 44"/>
            <p:cNvSpPr/>
            <p:nvPr/>
          </p:nvSpPr>
          <p:spPr>
            <a:xfrm>
              <a:off x="4674656" y="1594395"/>
              <a:ext cx="652029" cy="281268"/>
            </a:xfrm>
            <a:prstGeom prst="arc">
              <a:avLst>
                <a:gd name="adj1" fmla="val 1691281"/>
                <a:gd name="adj2" fmla="val 9004476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564993" y="952500"/>
              <a:ext cx="889135" cy="261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Mobile Phone</a:t>
              </a:r>
              <a:endParaRPr lang="en-US" sz="8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556104" y="1572736"/>
              <a:ext cx="889135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Connectivity</a:t>
              </a:r>
              <a:endParaRPr lang="en-US" sz="800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775596" y="1380766"/>
              <a:ext cx="941736" cy="3542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Password </a:t>
              </a:r>
            </a:p>
            <a:p>
              <a:pPr algn="ctr"/>
              <a:r>
                <a:rPr lang="en-US" sz="800" dirty="0" smtClean="0"/>
                <a:t>Protection</a:t>
              </a:r>
              <a:endParaRPr lang="en-US" sz="800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605670" y="2058726"/>
              <a:ext cx="80778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Bluetooth</a:t>
              </a:r>
              <a:endParaRPr lang="en-US" sz="800" dirty="0"/>
            </a:p>
          </p:txBody>
        </p:sp>
        <p:cxnSp>
          <p:nvCxnSpPr>
            <p:cNvPr id="50" name="Straight Connector 49"/>
            <p:cNvCxnSpPr>
              <a:stCxn id="46" idx="2"/>
              <a:endCxn id="47" idx="0"/>
            </p:cNvCxnSpPr>
            <p:nvPr/>
          </p:nvCxnSpPr>
          <p:spPr>
            <a:xfrm flipH="1">
              <a:off x="5000672" y="1213900"/>
              <a:ext cx="8889" cy="3588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6" idx="2"/>
              <a:endCxn id="48" idx="0"/>
            </p:cNvCxnSpPr>
            <p:nvPr/>
          </p:nvCxnSpPr>
          <p:spPr>
            <a:xfrm>
              <a:off x="5009561" y="1213900"/>
              <a:ext cx="1236903" cy="1668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7" idx="2"/>
              <a:endCxn id="54" idx="0"/>
            </p:cNvCxnSpPr>
            <p:nvPr/>
          </p:nvCxnSpPr>
          <p:spPr>
            <a:xfrm flipH="1">
              <a:off x="3923958" y="1735030"/>
              <a:ext cx="1076713" cy="323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7" idx="2"/>
              <a:endCxn id="49" idx="0"/>
            </p:cNvCxnSpPr>
            <p:nvPr/>
          </p:nvCxnSpPr>
          <p:spPr>
            <a:xfrm>
              <a:off x="5000671" y="1735030"/>
              <a:ext cx="8889" cy="323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3525593" y="2058726"/>
              <a:ext cx="79673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USB</a:t>
              </a:r>
              <a:endParaRPr lang="en-US" sz="8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643053" y="2076726"/>
              <a:ext cx="80778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 smtClean="0"/>
                <a:t>Wifi</a:t>
              </a:r>
              <a:endParaRPr lang="en-US" sz="800" dirty="0"/>
            </a:p>
          </p:txBody>
        </p:sp>
        <p:cxnSp>
          <p:nvCxnSpPr>
            <p:cNvPr id="56" name="Straight Connector 55"/>
            <p:cNvCxnSpPr>
              <a:stCxn id="47" idx="2"/>
              <a:endCxn id="55" idx="0"/>
            </p:cNvCxnSpPr>
            <p:nvPr/>
          </p:nvCxnSpPr>
          <p:spPr>
            <a:xfrm>
              <a:off x="5000671" y="1735030"/>
              <a:ext cx="1046272" cy="341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6158442" y="1352863"/>
              <a:ext cx="176044" cy="72345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</p:grpSp>
      <p:sp>
        <p:nvSpPr>
          <p:cNvPr id="8" name="Rectangle 7"/>
          <p:cNvSpPr/>
          <p:nvPr/>
        </p:nvSpPr>
        <p:spPr>
          <a:xfrm>
            <a:off x="2302676" y="3470534"/>
            <a:ext cx="21415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Feature Model</a:t>
            </a: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464914" y="2739010"/>
            <a:ext cx="2273258" cy="1331487"/>
            <a:chOff x="1541888" y="1435657"/>
            <a:chExt cx="6162545" cy="4389805"/>
          </a:xfrm>
        </p:grpSpPr>
        <p:sp>
          <p:nvSpPr>
            <p:cNvPr id="27" name="Arc 26"/>
            <p:cNvSpPr/>
            <p:nvPr/>
          </p:nvSpPr>
          <p:spPr>
            <a:xfrm>
              <a:off x="3384345" y="3052442"/>
              <a:ext cx="1045492" cy="837803"/>
            </a:xfrm>
            <a:prstGeom prst="arc">
              <a:avLst>
                <a:gd name="adj1" fmla="val 1691281"/>
                <a:gd name="adj2" fmla="val 9004476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60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208506" y="1435657"/>
              <a:ext cx="1425677" cy="48341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Mobile Phone</a:t>
              </a:r>
              <a:endParaRPr lang="en-US" sz="6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194253" y="2987925"/>
              <a:ext cx="1425677" cy="48341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Connectivity</a:t>
              </a:r>
              <a:endParaRPr lang="en-US" sz="6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584728" y="2554421"/>
              <a:ext cx="2119705" cy="4834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Password Protection</a:t>
              </a:r>
              <a:endParaRPr lang="en-US" sz="6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273730" y="4435525"/>
              <a:ext cx="1295230" cy="48341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Bluetooth</a:t>
              </a:r>
              <a:endParaRPr lang="en-US" sz="600" dirty="0"/>
            </a:p>
          </p:txBody>
        </p:sp>
        <p:cxnSp>
          <p:nvCxnSpPr>
            <p:cNvPr id="32" name="Straight Connector 31"/>
            <p:cNvCxnSpPr>
              <a:stCxn id="28" idx="2"/>
              <a:endCxn id="29" idx="0"/>
            </p:cNvCxnSpPr>
            <p:nvPr/>
          </p:nvCxnSpPr>
          <p:spPr>
            <a:xfrm flipH="1">
              <a:off x="3907092" y="1919076"/>
              <a:ext cx="14253" cy="106884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8" idx="2"/>
              <a:endCxn id="30" idx="0"/>
            </p:cNvCxnSpPr>
            <p:nvPr/>
          </p:nvCxnSpPr>
          <p:spPr>
            <a:xfrm>
              <a:off x="3921345" y="1919075"/>
              <a:ext cx="2723236" cy="63534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9" idx="2"/>
              <a:endCxn id="39" idx="0"/>
            </p:cNvCxnSpPr>
            <p:nvPr/>
          </p:nvCxnSpPr>
          <p:spPr>
            <a:xfrm flipH="1">
              <a:off x="2180644" y="3471344"/>
              <a:ext cx="1726448" cy="9641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9" idx="2"/>
              <a:endCxn id="31" idx="0"/>
            </p:cNvCxnSpPr>
            <p:nvPr/>
          </p:nvCxnSpPr>
          <p:spPr>
            <a:xfrm>
              <a:off x="3907092" y="3471344"/>
              <a:ext cx="14253" cy="9641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1541888" y="4918940"/>
              <a:ext cx="1277513" cy="906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cost = 35</a:t>
              </a:r>
            </a:p>
            <a:p>
              <a:pPr algn="ctr"/>
              <a:r>
                <a:rPr lang="en-US" sz="600" dirty="0" smtClean="0"/>
                <a:t>perform= 500</a:t>
              </a:r>
              <a:endParaRPr lang="en-US" sz="6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273731" y="4918943"/>
              <a:ext cx="1300543" cy="906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cost = 50</a:t>
              </a:r>
            </a:p>
            <a:p>
              <a:pPr algn="ctr"/>
              <a:r>
                <a:rPr lang="en-US" sz="600" dirty="0" smtClean="0"/>
                <a:t>perform = 300</a:t>
              </a:r>
              <a:endParaRPr lang="en-US" sz="6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84728" y="3149387"/>
              <a:ext cx="2119705" cy="74085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cost = 10</a:t>
              </a:r>
            </a:p>
            <a:p>
              <a:pPr algn="ctr"/>
              <a:r>
                <a:rPr lang="en-US" sz="600" dirty="0" smtClean="0"/>
                <a:t>perform = 20</a:t>
              </a:r>
            </a:p>
            <a:p>
              <a:pPr algn="ctr"/>
              <a:r>
                <a:rPr lang="en-US" sz="600" dirty="0" smtClean="0"/>
                <a:t>Security = 1</a:t>
              </a:r>
              <a:endParaRPr lang="en-US" sz="6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541888" y="4435525"/>
              <a:ext cx="1277512" cy="48341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USB</a:t>
              </a:r>
              <a:endParaRPr lang="en-US" sz="600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937114" y="4489138"/>
              <a:ext cx="1886249" cy="48342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err="1" smtClean="0"/>
                <a:t>Wifi</a:t>
              </a:r>
              <a:endParaRPr lang="en-US" sz="600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937112" y="4972561"/>
              <a:ext cx="1886251" cy="85290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cost = 85</a:t>
              </a:r>
            </a:p>
            <a:p>
              <a:pPr algn="ctr"/>
              <a:r>
                <a:rPr lang="en-US" sz="600" dirty="0" smtClean="0"/>
                <a:t>perform =  725</a:t>
              </a:r>
              <a:endParaRPr lang="en-US" sz="600" dirty="0"/>
            </a:p>
          </p:txBody>
        </p:sp>
        <p:cxnSp>
          <p:nvCxnSpPr>
            <p:cNvPr id="42" name="Straight Connector 41"/>
            <p:cNvCxnSpPr>
              <a:stCxn id="29" idx="2"/>
              <a:endCxn id="40" idx="0"/>
            </p:cNvCxnSpPr>
            <p:nvPr/>
          </p:nvCxnSpPr>
          <p:spPr>
            <a:xfrm>
              <a:off x="3907091" y="3471343"/>
              <a:ext cx="1973149" cy="101779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 flipH="1" flipV="1">
              <a:off x="6644581" y="2520268"/>
              <a:ext cx="178783" cy="118613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/>
            </a:p>
          </p:txBody>
        </p:sp>
      </p:grpSp>
      <p:sp>
        <p:nvSpPr>
          <p:cNvPr id="58" name="Rectangle 57"/>
          <p:cNvSpPr/>
          <p:nvPr/>
        </p:nvSpPr>
        <p:spPr>
          <a:xfrm>
            <a:off x="6253413" y="4361599"/>
            <a:ext cx="28841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Attributed Feature Models with Quality Attributes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57200" y="4381162"/>
            <a:ext cx="21233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Configured Product(s)</a:t>
            </a: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748816" y="5027493"/>
            <a:ext cx="2719980" cy="724987"/>
            <a:chOff x="3525593" y="952500"/>
            <a:chExt cx="3191739" cy="1268520"/>
          </a:xfrm>
        </p:grpSpPr>
        <p:sp>
          <p:nvSpPr>
            <p:cNvPr id="62" name="Rectangle 61"/>
            <p:cNvSpPr/>
            <p:nvPr/>
          </p:nvSpPr>
          <p:spPr>
            <a:xfrm>
              <a:off x="4564993" y="952500"/>
              <a:ext cx="889135" cy="261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Mobile Phone</a:t>
              </a:r>
              <a:endParaRPr lang="en-US" sz="800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556104" y="1572736"/>
              <a:ext cx="889135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Connectivity</a:t>
              </a:r>
              <a:endParaRPr lang="en-US" sz="800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775596" y="1380766"/>
              <a:ext cx="941736" cy="3542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Password </a:t>
              </a:r>
            </a:p>
            <a:p>
              <a:pPr algn="ctr"/>
              <a:r>
                <a:rPr lang="en-US" sz="800" dirty="0" smtClean="0"/>
                <a:t>Protection</a:t>
              </a:r>
              <a:endParaRPr lang="en-US" sz="800" dirty="0"/>
            </a:p>
          </p:txBody>
        </p:sp>
        <p:cxnSp>
          <p:nvCxnSpPr>
            <p:cNvPr id="66" name="Straight Connector 65"/>
            <p:cNvCxnSpPr>
              <a:stCxn id="62" idx="2"/>
              <a:endCxn id="63" idx="0"/>
            </p:cNvCxnSpPr>
            <p:nvPr/>
          </p:nvCxnSpPr>
          <p:spPr>
            <a:xfrm flipH="1">
              <a:off x="5000672" y="1213900"/>
              <a:ext cx="8889" cy="3588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2" idx="2"/>
              <a:endCxn id="64" idx="0"/>
            </p:cNvCxnSpPr>
            <p:nvPr/>
          </p:nvCxnSpPr>
          <p:spPr>
            <a:xfrm>
              <a:off x="5009561" y="1213900"/>
              <a:ext cx="1236903" cy="1668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63" idx="2"/>
              <a:endCxn id="70" idx="0"/>
            </p:cNvCxnSpPr>
            <p:nvPr/>
          </p:nvCxnSpPr>
          <p:spPr>
            <a:xfrm flipH="1">
              <a:off x="3923958" y="1735030"/>
              <a:ext cx="1076713" cy="323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3525593" y="2058726"/>
              <a:ext cx="79673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USB</a:t>
              </a:r>
              <a:endParaRPr lang="en-US" sz="800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6158442" y="1352863"/>
              <a:ext cx="176044" cy="72345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5681361" y="1190643"/>
            <a:ext cx="2844800" cy="369332"/>
          </a:xfrm>
          <a:prstGeom prst="rect">
            <a:avLst/>
          </a:prstGeom>
          <a:noFill/>
          <a:ln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Add one or more Objectives</a:t>
            </a:r>
          </a:p>
        </p:txBody>
      </p:sp>
      <p:sp>
        <p:nvSpPr>
          <p:cNvPr id="65" name="Down Arrow 64"/>
          <p:cNvSpPr/>
          <p:nvPr/>
        </p:nvSpPr>
        <p:spPr bwMode="auto">
          <a:xfrm>
            <a:off x="6162297" y="1673606"/>
            <a:ext cx="303389" cy="204611"/>
          </a:xfrm>
          <a:prstGeom prst="downArrow">
            <a:avLst/>
          </a:prstGeom>
          <a:solidFill>
            <a:schemeClr val="accent2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990760" y="5381972"/>
            <a:ext cx="2000840" cy="646331"/>
          </a:xfrm>
          <a:prstGeom prst="rect">
            <a:avLst/>
          </a:prstGeom>
          <a:noFill/>
          <a:ln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Multi-objective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Optimization</a:t>
            </a:r>
          </a:p>
        </p:txBody>
      </p:sp>
      <p:sp>
        <p:nvSpPr>
          <p:cNvPr id="72" name="Left Arrow 71"/>
          <p:cNvSpPr/>
          <p:nvPr/>
        </p:nvSpPr>
        <p:spPr bwMode="auto">
          <a:xfrm>
            <a:off x="6485346" y="5497799"/>
            <a:ext cx="430388" cy="299719"/>
          </a:xfrm>
          <a:prstGeom prst="leftArrow">
            <a:avLst/>
          </a:prstGeom>
          <a:solidFill>
            <a:srgbClr val="C0504D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57200" y="3820303"/>
            <a:ext cx="1548668" cy="369332"/>
          </a:xfrm>
          <a:prstGeom prst="rect">
            <a:avLst/>
          </a:prstGeom>
          <a:noFill/>
          <a:ln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Optimally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2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65"/>
    </mc:Choice>
    <mc:Fallback xmlns="">
      <p:transition xmlns:p14="http://schemas.microsoft.com/office/powerpoint/2010/main" spd="slow" advTm="1696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418945" y="1796565"/>
            <a:ext cx="3411737" cy="2277120"/>
            <a:chOff x="3525593" y="952500"/>
            <a:chExt cx="3191739" cy="1286520"/>
          </a:xfrm>
        </p:grpSpPr>
        <p:sp>
          <p:nvSpPr>
            <p:cNvPr id="4" name="Arc 3"/>
            <p:cNvSpPr/>
            <p:nvPr/>
          </p:nvSpPr>
          <p:spPr>
            <a:xfrm>
              <a:off x="4674656" y="1594395"/>
              <a:ext cx="652029" cy="281268"/>
            </a:xfrm>
            <a:prstGeom prst="arc">
              <a:avLst>
                <a:gd name="adj1" fmla="val 1691281"/>
                <a:gd name="adj2" fmla="val 9004476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564993" y="952500"/>
              <a:ext cx="889135" cy="261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Mobile Phone</a:t>
              </a:r>
              <a:endParaRPr lang="en-US" sz="10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556104" y="1572736"/>
              <a:ext cx="889135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Connectivity</a:t>
              </a:r>
              <a:endParaRPr lang="en-US" sz="10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775596" y="1416642"/>
              <a:ext cx="941736" cy="3542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Password </a:t>
              </a:r>
            </a:p>
            <a:p>
              <a:pPr algn="ctr"/>
              <a:r>
                <a:rPr lang="en-US" sz="1000" dirty="0" smtClean="0"/>
                <a:t>Protection</a:t>
              </a:r>
              <a:endParaRPr lang="en-US" sz="10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05670" y="2058726"/>
              <a:ext cx="80778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Bluetooth</a:t>
              </a:r>
              <a:endParaRPr lang="en-US" sz="1000" dirty="0"/>
            </a:p>
          </p:txBody>
        </p:sp>
        <p:cxnSp>
          <p:nvCxnSpPr>
            <p:cNvPr id="9" name="Straight Connector 8"/>
            <p:cNvCxnSpPr>
              <a:stCxn id="5" idx="2"/>
              <a:endCxn id="6" idx="0"/>
            </p:cNvCxnSpPr>
            <p:nvPr/>
          </p:nvCxnSpPr>
          <p:spPr>
            <a:xfrm flipH="1">
              <a:off x="5000672" y="1213900"/>
              <a:ext cx="8889" cy="3588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5" idx="2"/>
              <a:endCxn id="7" idx="0"/>
            </p:cNvCxnSpPr>
            <p:nvPr/>
          </p:nvCxnSpPr>
          <p:spPr>
            <a:xfrm>
              <a:off x="5009561" y="1213900"/>
              <a:ext cx="1236904" cy="20274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6" idx="2"/>
              <a:endCxn id="16" idx="0"/>
            </p:cNvCxnSpPr>
            <p:nvPr/>
          </p:nvCxnSpPr>
          <p:spPr>
            <a:xfrm flipH="1">
              <a:off x="3923958" y="1735030"/>
              <a:ext cx="1076713" cy="323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6" idx="2"/>
              <a:endCxn id="8" idx="0"/>
            </p:cNvCxnSpPr>
            <p:nvPr/>
          </p:nvCxnSpPr>
          <p:spPr>
            <a:xfrm>
              <a:off x="5000671" y="1735030"/>
              <a:ext cx="8889" cy="323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525593" y="2058726"/>
              <a:ext cx="79673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USB</a:t>
              </a:r>
              <a:endParaRPr lang="en-US" sz="10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643053" y="2076726"/>
              <a:ext cx="80778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err="1" smtClean="0"/>
                <a:t>Wifi</a:t>
              </a:r>
              <a:endParaRPr lang="en-US" sz="1000" dirty="0"/>
            </a:p>
          </p:txBody>
        </p:sp>
        <p:cxnSp>
          <p:nvCxnSpPr>
            <p:cNvPr id="19" name="Straight Connector 18"/>
            <p:cNvCxnSpPr>
              <a:stCxn id="6" idx="2"/>
              <a:endCxn id="17" idx="0"/>
            </p:cNvCxnSpPr>
            <p:nvPr/>
          </p:nvCxnSpPr>
          <p:spPr>
            <a:xfrm>
              <a:off x="5000671" y="1735030"/>
              <a:ext cx="1046272" cy="341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21700" cy="6524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Optimally Configured Software Products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18945" y="4813299"/>
            <a:ext cx="844565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Pareto-Front of Optimal Products</a:t>
            </a:r>
            <a:r>
              <a:rPr lang="en-US" sz="2400" dirty="0" smtClean="0"/>
              <a:t>: A product is Pareto-</a:t>
            </a:r>
            <a:r>
              <a:rPr lang="en-US" sz="2400" dirty="0"/>
              <a:t>O</a:t>
            </a:r>
            <a:r>
              <a:rPr lang="en-US" sz="2400" dirty="0" smtClean="0"/>
              <a:t>ptimal if no other product is better than it in at least one quality attribute and at least as good as it in all other quality attributes</a:t>
            </a:r>
            <a:endParaRPr lang="en-US" sz="2400" dirty="0"/>
          </a:p>
        </p:txBody>
      </p:sp>
      <p:sp>
        <p:nvSpPr>
          <p:cNvPr id="21" name="Oval 20"/>
          <p:cNvSpPr/>
          <p:nvPr/>
        </p:nvSpPr>
        <p:spPr>
          <a:xfrm>
            <a:off x="3238459" y="2551629"/>
            <a:ext cx="139700" cy="132919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7285052"/>
              </p:ext>
            </p:extLst>
          </p:nvPr>
        </p:nvGraphicFramePr>
        <p:xfrm>
          <a:off x="4811184" y="1478048"/>
          <a:ext cx="3484032" cy="3098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5613400" y="3606802"/>
            <a:ext cx="1778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5791200" y="3181632"/>
            <a:ext cx="444500" cy="42516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235700" y="3086100"/>
            <a:ext cx="203200" cy="9553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438900" y="2438400"/>
            <a:ext cx="406400" cy="6477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6845300" y="2095501"/>
            <a:ext cx="609600" cy="34289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759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Clafer Language to Express Attributed Feature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Lightweight Textual Modelling Language</a:t>
            </a:r>
          </a:p>
          <a:p>
            <a:r>
              <a:rPr lang="en-US" dirty="0" smtClean="0"/>
              <a:t>Combines feature modelling with:</a:t>
            </a:r>
          </a:p>
          <a:p>
            <a:pPr lvl="1"/>
            <a:r>
              <a:rPr lang="en-US" dirty="0" smtClean="0"/>
              <a:t>Types for each feature</a:t>
            </a:r>
          </a:p>
          <a:p>
            <a:pPr lvl="1"/>
            <a:r>
              <a:rPr lang="en-US" dirty="0" smtClean="0"/>
              <a:t>Inheritance</a:t>
            </a:r>
          </a:p>
          <a:p>
            <a:pPr lvl="1"/>
            <a:r>
              <a:rPr lang="en-US" dirty="0" smtClean="0"/>
              <a:t>Modularizing information about each feature</a:t>
            </a:r>
          </a:p>
          <a:p>
            <a:r>
              <a:rPr lang="en-US" dirty="0" smtClean="0"/>
              <a:t>Aggregation functions to define product-level quality attributes</a:t>
            </a:r>
          </a:p>
          <a:p>
            <a:r>
              <a:rPr lang="en-US" dirty="0" smtClean="0"/>
              <a:t>Supports top-level goals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84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139700" y="274638"/>
            <a:ext cx="8839200" cy="6524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Expressing Attributed Feature Models in ClaferMoo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76700" y="1601960"/>
            <a:ext cx="56515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abstract</a:t>
            </a:r>
            <a:r>
              <a:rPr lang="en-US" sz="1400" dirty="0">
                <a:solidFill>
                  <a:schemeClr val="accent2"/>
                </a:solidFill>
              </a:rPr>
              <a:t> Feature	</a:t>
            </a:r>
          </a:p>
          <a:p>
            <a:r>
              <a:rPr lang="en-US" sz="1400" dirty="0">
                <a:solidFill>
                  <a:schemeClr val="accent2"/>
                </a:solidFill>
              </a:rPr>
              <a:t>	performance : integer	</a:t>
            </a:r>
          </a:p>
          <a:p>
            <a:r>
              <a:rPr lang="en-US" sz="1400" dirty="0">
                <a:solidFill>
                  <a:schemeClr val="accent2"/>
                </a:solidFill>
              </a:rPr>
              <a:t>	cost : integer</a:t>
            </a:r>
          </a:p>
          <a:p>
            <a:endParaRPr lang="en-US" sz="1400" dirty="0"/>
          </a:p>
          <a:p>
            <a:endParaRPr lang="en-US" sz="1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502741" y="1820537"/>
            <a:ext cx="2985913" cy="2352434"/>
            <a:chOff x="3923959" y="952500"/>
            <a:chExt cx="2793373" cy="1329071"/>
          </a:xfrm>
        </p:grpSpPr>
        <p:sp>
          <p:nvSpPr>
            <p:cNvPr id="7" name="Arc 6"/>
            <p:cNvSpPr/>
            <p:nvPr/>
          </p:nvSpPr>
          <p:spPr>
            <a:xfrm>
              <a:off x="4720690" y="1594395"/>
              <a:ext cx="547972" cy="267482"/>
            </a:xfrm>
            <a:prstGeom prst="arc">
              <a:avLst>
                <a:gd name="adj1" fmla="val 2133837"/>
                <a:gd name="adj2" fmla="val 7781382"/>
              </a:avLst>
            </a:prstGeom>
            <a:solidFill>
              <a:schemeClr val="accent2"/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64993" y="952500"/>
              <a:ext cx="889135" cy="261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Mobile Phone</a:t>
              </a:r>
              <a:endParaRPr lang="en-US" sz="10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56104" y="1572736"/>
              <a:ext cx="889135" cy="162294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Connectivity</a:t>
              </a:r>
              <a:endParaRPr lang="en-US" sz="10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75596" y="1380766"/>
              <a:ext cx="941736" cy="3542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Password </a:t>
              </a:r>
            </a:p>
            <a:p>
              <a:pPr algn="ctr"/>
              <a:r>
                <a:rPr lang="en-US" sz="1000" dirty="0" smtClean="0"/>
                <a:t>Protection</a:t>
              </a:r>
              <a:endParaRPr lang="en-US" sz="10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268662" y="2114086"/>
              <a:ext cx="807781" cy="162294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Bluetooth</a:t>
              </a:r>
              <a:endParaRPr lang="en-US" sz="1000" dirty="0"/>
            </a:p>
          </p:txBody>
        </p:sp>
        <p:cxnSp>
          <p:nvCxnSpPr>
            <p:cNvPr id="12" name="Straight Connector 11"/>
            <p:cNvCxnSpPr>
              <a:stCxn id="8" idx="2"/>
              <a:endCxn id="9" idx="0"/>
            </p:cNvCxnSpPr>
            <p:nvPr/>
          </p:nvCxnSpPr>
          <p:spPr>
            <a:xfrm flipH="1">
              <a:off x="5000672" y="1213900"/>
              <a:ext cx="8889" cy="3588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2"/>
              <a:endCxn id="10" idx="0"/>
            </p:cNvCxnSpPr>
            <p:nvPr/>
          </p:nvCxnSpPr>
          <p:spPr>
            <a:xfrm>
              <a:off x="5009561" y="1213900"/>
              <a:ext cx="1236903" cy="1668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9" idx="2"/>
              <a:endCxn id="16" idx="0"/>
            </p:cNvCxnSpPr>
            <p:nvPr/>
          </p:nvCxnSpPr>
          <p:spPr>
            <a:xfrm flipH="1">
              <a:off x="4322325" y="1735030"/>
              <a:ext cx="678347" cy="384246"/>
            </a:xfrm>
            <a:prstGeom prst="line">
              <a:avLst/>
            </a:prstGeom>
            <a:ln>
              <a:solidFill>
                <a:srgbClr val="C0504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9" idx="2"/>
              <a:endCxn id="11" idx="0"/>
            </p:cNvCxnSpPr>
            <p:nvPr/>
          </p:nvCxnSpPr>
          <p:spPr>
            <a:xfrm>
              <a:off x="5000672" y="1735030"/>
              <a:ext cx="671881" cy="379055"/>
            </a:xfrm>
            <a:prstGeom prst="line">
              <a:avLst/>
            </a:prstGeom>
            <a:ln>
              <a:solidFill>
                <a:srgbClr val="C0504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923959" y="2119277"/>
              <a:ext cx="796731" cy="162294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USB</a:t>
              </a:r>
              <a:endParaRPr lang="en-US" sz="10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6158442" y="1352863"/>
              <a:ext cx="176044" cy="72345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30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139700" y="274638"/>
            <a:ext cx="8839200" cy="6524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Expressing Attributed Feature Models in ClaferMoo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76700" y="1601960"/>
            <a:ext cx="56515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abstract</a:t>
            </a:r>
            <a:r>
              <a:rPr lang="en-US" sz="1400" dirty="0">
                <a:solidFill>
                  <a:schemeClr val="accent2"/>
                </a:solidFill>
              </a:rPr>
              <a:t> Feature	</a:t>
            </a:r>
          </a:p>
          <a:p>
            <a:r>
              <a:rPr lang="en-US" sz="1400" dirty="0">
                <a:solidFill>
                  <a:schemeClr val="accent2"/>
                </a:solidFill>
              </a:rPr>
              <a:t>	performance : integer	</a:t>
            </a:r>
          </a:p>
          <a:p>
            <a:r>
              <a:rPr lang="en-US" sz="1400" dirty="0">
                <a:solidFill>
                  <a:schemeClr val="accent2"/>
                </a:solidFill>
              </a:rPr>
              <a:t>	cost : integer</a:t>
            </a:r>
          </a:p>
          <a:p>
            <a:r>
              <a:rPr lang="en-US" sz="1400" b="1" dirty="0">
                <a:solidFill>
                  <a:schemeClr val="accent4"/>
                </a:solidFill>
              </a:rPr>
              <a:t>abstract</a:t>
            </a:r>
            <a:r>
              <a:rPr lang="en-US" sz="1400" dirty="0">
                <a:solidFill>
                  <a:schemeClr val="accent4"/>
                </a:solidFill>
              </a:rPr>
              <a:t>  SecurityFeature : Feature</a:t>
            </a:r>
          </a:p>
          <a:p>
            <a:r>
              <a:rPr lang="en-US" sz="1400" dirty="0">
                <a:solidFill>
                  <a:schemeClr val="accent4"/>
                </a:solidFill>
              </a:rPr>
              <a:t>	security : </a:t>
            </a:r>
            <a:r>
              <a:rPr lang="en-US" sz="1400" b="1" dirty="0">
                <a:solidFill>
                  <a:schemeClr val="accent4"/>
                </a:solidFill>
              </a:rPr>
              <a:t>integer</a:t>
            </a:r>
          </a:p>
          <a:p>
            <a:endParaRPr lang="en-US" sz="1400" dirty="0"/>
          </a:p>
          <a:p>
            <a:endParaRPr lang="en-US" sz="1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502741" y="1820537"/>
            <a:ext cx="2985913" cy="2352434"/>
            <a:chOff x="3923959" y="952500"/>
            <a:chExt cx="2793373" cy="1329071"/>
          </a:xfrm>
        </p:grpSpPr>
        <p:sp>
          <p:nvSpPr>
            <p:cNvPr id="7" name="Arc 6"/>
            <p:cNvSpPr/>
            <p:nvPr/>
          </p:nvSpPr>
          <p:spPr>
            <a:xfrm>
              <a:off x="4720690" y="1594395"/>
              <a:ext cx="547972" cy="267482"/>
            </a:xfrm>
            <a:prstGeom prst="arc">
              <a:avLst>
                <a:gd name="adj1" fmla="val 2133837"/>
                <a:gd name="adj2" fmla="val 7781382"/>
              </a:avLst>
            </a:prstGeom>
            <a:solidFill>
              <a:schemeClr val="accent2"/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64993" y="952500"/>
              <a:ext cx="889135" cy="261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Mobile Phone</a:t>
              </a:r>
              <a:endParaRPr lang="en-US" sz="10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56104" y="1572736"/>
              <a:ext cx="889135" cy="162294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Connectivity</a:t>
              </a:r>
              <a:endParaRPr lang="en-US" sz="10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75596" y="1380766"/>
              <a:ext cx="941736" cy="354264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Password </a:t>
              </a:r>
            </a:p>
            <a:p>
              <a:pPr algn="ctr"/>
              <a:r>
                <a:rPr lang="en-US" sz="1000" dirty="0" smtClean="0"/>
                <a:t>Protection</a:t>
              </a:r>
              <a:endParaRPr lang="en-US" sz="10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268662" y="2114086"/>
              <a:ext cx="807781" cy="162294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Bluetooth</a:t>
              </a:r>
              <a:endParaRPr lang="en-US" sz="1000" dirty="0"/>
            </a:p>
          </p:txBody>
        </p:sp>
        <p:cxnSp>
          <p:nvCxnSpPr>
            <p:cNvPr id="12" name="Straight Connector 11"/>
            <p:cNvCxnSpPr>
              <a:stCxn id="8" idx="2"/>
              <a:endCxn id="9" idx="0"/>
            </p:cNvCxnSpPr>
            <p:nvPr/>
          </p:nvCxnSpPr>
          <p:spPr>
            <a:xfrm flipH="1">
              <a:off x="5000672" y="1213900"/>
              <a:ext cx="8889" cy="3588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2"/>
              <a:endCxn id="10" idx="0"/>
            </p:cNvCxnSpPr>
            <p:nvPr/>
          </p:nvCxnSpPr>
          <p:spPr>
            <a:xfrm>
              <a:off x="5009561" y="1213900"/>
              <a:ext cx="1236903" cy="166866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9" idx="2"/>
              <a:endCxn id="16" idx="0"/>
            </p:cNvCxnSpPr>
            <p:nvPr/>
          </p:nvCxnSpPr>
          <p:spPr>
            <a:xfrm flipH="1">
              <a:off x="4322325" y="1735030"/>
              <a:ext cx="678347" cy="384246"/>
            </a:xfrm>
            <a:prstGeom prst="line">
              <a:avLst/>
            </a:prstGeom>
            <a:ln>
              <a:solidFill>
                <a:srgbClr val="C0504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9" idx="2"/>
              <a:endCxn id="11" idx="0"/>
            </p:cNvCxnSpPr>
            <p:nvPr/>
          </p:nvCxnSpPr>
          <p:spPr>
            <a:xfrm>
              <a:off x="5000672" y="1735030"/>
              <a:ext cx="671881" cy="379055"/>
            </a:xfrm>
            <a:prstGeom prst="line">
              <a:avLst/>
            </a:prstGeom>
            <a:ln>
              <a:solidFill>
                <a:srgbClr val="C0504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923959" y="2119277"/>
              <a:ext cx="796731" cy="162294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USB</a:t>
              </a:r>
              <a:endParaRPr lang="en-US" sz="10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6158442" y="1352863"/>
              <a:ext cx="176044" cy="72345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77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139700" y="255394"/>
            <a:ext cx="8839200" cy="6524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Expressing Attributed Feature Models in ClaferMoo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76700" y="1601960"/>
            <a:ext cx="56515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abstract</a:t>
            </a:r>
            <a:r>
              <a:rPr lang="en-US" sz="1400" dirty="0"/>
              <a:t> </a:t>
            </a:r>
            <a:r>
              <a:rPr lang="en-US" sz="1400" dirty="0" err="1" smtClean="0"/>
              <a:t>MobilePhone</a:t>
            </a:r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479210" y="1738834"/>
            <a:ext cx="2985913" cy="2389523"/>
            <a:chOff x="3923959" y="952500"/>
            <a:chExt cx="2793373" cy="1350025"/>
          </a:xfrm>
        </p:grpSpPr>
        <p:sp>
          <p:nvSpPr>
            <p:cNvPr id="7" name="Arc 6"/>
            <p:cNvSpPr/>
            <p:nvPr/>
          </p:nvSpPr>
          <p:spPr>
            <a:xfrm>
              <a:off x="4674656" y="1594395"/>
              <a:ext cx="652029" cy="281268"/>
            </a:xfrm>
            <a:prstGeom prst="arc">
              <a:avLst>
                <a:gd name="adj1" fmla="val 2732645"/>
                <a:gd name="adj2" fmla="val 8098050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64993" y="952500"/>
              <a:ext cx="889135" cy="261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Mobile Phone</a:t>
              </a:r>
              <a:endParaRPr lang="en-US" sz="10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56104" y="1572736"/>
              <a:ext cx="889135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Connectivity</a:t>
              </a:r>
              <a:endParaRPr lang="en-US" sz="10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75596" y="1380766"/>
              <a:ext cx="941736" cy="3542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Password </a:t>
              </a:r>
            </a:p>
            <a:p>
              <a:pPr algn="ctr"/>
              <a:r>
                <a:rPr lang="en-US" sz="1000" dirty="0" smtClean="0"/>
                <a:t>Protection</a:t>
              </a:r>
              <a:endParaRPr lang="en-US" sz="10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325187" y="2140231"/>
              <a:ext cx="80778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Bluetooth</a:t>
              </a:r>
              <a:endParaRPr lang="en-US" sz="1000" dirty="0"/>
            </a:p>
          </p:txBody>
        </p:sp>
        <p:cxnSp>
          <p:nvCxnSpPr>
            <p:cNvPr id="12" name="Straight Connector 11"/>
            <p:cNvCxnSpPr>
              <a:stCxn id="8" idx="2"/>
              <a:endCxn id="9" idx="0"/>
            </p:cNvCxnSpPr>
            <p:nvPr/>
          </p:nvCxnSpPr>
          <p:spPr>
            <a:xfrm flipH="1">
              <a:off x="5000672" y="1213900"/>
              <a:ext cx="8889" cy="3588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2"/>
              <a:endCxn id="10" idx="0"/>
            </p:cNvCxnSpPr>
            <p:nvPr/>
          </p:nvCxnSpPr>
          <p:spPr>
            <a:xfrm>
              <a:off x="5009561" y="1213900"/>
              <a:ext cx="1236903" cy="1668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9" idx="2"/>
              <a:endCxn id="16" idx="0"/>
            </p:cNvCxnSpPr>
            <p:nvPr/>
          </p:nvCxnSpPr>
          <p:spPr>
            <a:xfrm flipH="1">
              <a:off x="4322325" y="1735030"/>
              <a:ext cx="678347" cy="40484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9" idx="2"/>
              <a:endCxn id="11" idx="0"/>
            </p:cNvCxnSpPr>
            <p:nvPr/>
          </p:nvCxnSpPr>
          <p:spPr>
            <a:xfrm>
              <a:off x="5000672" y="1735030"/>
              <a:ext cx="728406" cy="4052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923959" y="2139873"/>
              <a:ext cx="79673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USB</a:t>
              </a:r>
              <a:endParaRPr lang="en-US" sz="10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6158442" y="1352863"/>
              <a:ext cx="176044" cy="72345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92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139700" y="255394"/>
            <a:ext cx="8839200" cy="6524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Expressing Attributed Feature Models in ClaferMoo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76700" y="1601960"/>
            <a:ext cx="56515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abstract</a:t>
            </a:r>
            <a:r>
              <a:rPr lang="en-US" sz="1400" dirty="0"/>
              <a:t> </a:t>
            </a:r>
            <a:r>
              <a:rPr lang="en-US" sz="1400" dirty="0" err="1" smtClean="0"/>
              <a:t>MobilePhone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b="1" dirty="0"/>
              <a:t>or</a:t>
            </a:r>
            <a:r>
              <a:rPr lang="en-US" sz="1400" dirty="0"/>
              <a:t> </a:t>
            </a:r>
            <a:r>
              <a:rPr lang="en-US" sz="1400" dirty="0" smtClean="0"/>
              <a:t>Connectivity</a:t>
            </a:r>
          </a:p>
          <a:p>
            <a:endParaRPr lang="en-US" sz="1400" dirty="0"/>
          </a:p>
          <a:p>
            <a:endParaRPr lang="en-US" sz="1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479210" y="1738834"/>
            <a:ext cx="2985913" cy="2389523"/>
            <a:chOff x="3923959" y="952500"/>
            <a:chExt cx="2793373" cy="1350025"/>
          </a:xfrm>
        </p:grpSpPr>
        <p:sp>
          <p:nvSpPr>
            <p:cNvPr id="7" name="Arc 6"/>
            <p:cNvSpPr/>
            <p:nvPr/>
          </p:nvSpPr>
          <p:spPr>
            <a:xfrm>
              <a:off x="4674656" y="1594395"/>
              <a:ext cx="652029" cy="281268"/>
            </a:xfrm>
            <a:prstGeom prst="arc">
              <a:avLst>
                <a:gd name="adj1" fmla="val 2732645"/>
                <a:gd name="adj2" fmla="val 8098050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64993" y="952500"/>
              <a:ext cx="889135" cy="261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Mobile Phone</a:t>
              </a:r>
              <a:endParaRPr lang="en-US" sz="10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56104" y="1572736"/>
              <a:ext cx="889135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Connectivity</a:t>
              </a:r>
              <a:endParaRPr lang="en-US" sz="10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75596" y="1380766"/>
              <a:ext cx="941736" cy="3542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Password </a:t>
              </a:r>
            </a:p>
            <a:p>
              <a:pPr algn="ctr"/>
              <a:r>
                <a:rPr lang="en-US" sz="1000" dirty="0" smtClean="0"/>
                <a:t>Protection</a:t>
              </a:r>
              <a:endParaRPr lang="en-US" sz="10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325187" y="2140231"/>
              <a:ext cx="80778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Bluetooth</a:t>
              </a:r>
              <a:endParaRPr lang="en-US" sz="1000" dirty="0"/>
            </a:p>
          </p:txBody>
        </p:sp>
        <p:cxnSp>
          <p:nvCxnSpPr>
            <p:cNvPr id="12" name="Straight Connector 11"/>
            <p:cNvCxnSpPr>
              <a:stCxn id="8" idx="2"/>
              <a:endCxn id="9" idx="0"/>
            </p:cNvCxnSpPr>
            <p:nvPr/>
          </p:nvCxnSpPr>
          <p:spPr>
            <a:xfrm flipH="1">
              <a:off x="5000672" y="1213900"/>
              <a:ext cx="8889" cy="3588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2"/>
              <a:endCxn id="10" idx="0"/>
            </p:cNvCxnSpPr>
            <p:nvPr/>
          </p:nvCxnSpPr>
          <p:spPr>
            <a:xfrm>
              <a:off x="5009561" y="1213900"/>
              <a:ext cx="1236903" cy="1668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9" idx="2"/>
              <a:endCxn id="16" idx="0"/>
            </p:cNvCxnSpPr>
            <p:nvPr/>
          </p:nvCxnSpPr>
          <p:spPr>
            <a:xfrm flipH="1">
              <a:off x="4322325" y="1735030"/>
              <a:ext cx="678347" cy="40484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9" idx="2"/>
              <a:endCxn id="11" idx="0"/>
            </p:cNvCxnSpPr>
            <p:nvPr/>
          </p:nvCxnSpPr>
          <p:spPr>
            <a:xfrm>
              <a:off x="5000672" y="1735030"/>
              <a:ext cx="728406" cy="4052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923959" y="2139873"/>
              <a:ext cx="79673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USB</a:t>
              </a:r>
              <a:endParaRPr lang="en-US" sz="10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6158442" y="1352863"/>
              <a:ext cx="176044" cy="72345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63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139700" y="255394"/>
            <a:ext cx="8839200" cy="6524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Expressing Attributed Feature Models in ClaferMoo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76700" y="1601960"/>
            <a:ext cx="56515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abstract</a:t>
            </a:r>
            <a:r>
              <a:rPr lang="en-US" sz="1400" dirty="0"/>
              <a:t> </a:t>
            </a:r>
            <a:r>
              <a:rPr lang="en-US" sz="1400" dirty="0" err="1" smtClean="0"/>
              <a:t>MobilePhone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b="1" dirty="0"/>
              <a:t>or</a:t>
            </a:r>
            <a:r>
              <a:rPr lang="en-US" sz="1400" dirty="0"/>
              <a:t> </a:t>
            </a:r>
            <a:r>
              <a:rPr lang="en-US" sz="1400" dirty="0" smtClean="0"/>
              <a:t>Connectivity</a:t>
            </a:r>
          </a:p>
          <a:p>
            <a:r>
              <a:rPr lang="en-US" sz="1400" dirty="0"/>
              <a:t>		Bluetooth : </a:t>
            </a:r>
            <a:r>
              <a:rPr lang="en-US" sz="1400" dirty="0" smtClean="0"/>
              <a:t>Feature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[</a:t>
            </a:r>
            <a:r>
              <a:rPr lang="en-US" sz="1400" dirty="0"/>
              <a:t>performance = </a:t>
            </a:r>
            <a:r>
              <a:rPr lang="en-US" sz="1400" dirty="0" smtClean="0"/>
              <a:t>300 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 </a:t>
            </a:r>
            <a:r>
              <a:rPr lang="it-IT" sz="1400" dirty="0" smtClean="0"/>
              <a:t>cost </a:t>
            </a:r>
            <a:r>
              <a:rPr lang="it-IT" sz="1400" dirty="0"/>
              <a:t>= </a:t>
            </a:r>
            <a:r>
              <a:rPr lang="it-IT" sz="1400" dirty="0" smtClean="0"/>
              <a:t>50 </a:t>
            </a:r>
            <a:r>
              <a:rPr lang="en-US" sz="1400" dirty="0" smtClean="0"/>
              <a:t>]</a:t>
            </a:r>
          </a:p>
          <a:p>
            <a:endParaRPr lang="en-US" sz="1400" dirty="0"/>
          </a:p>
          <a:p>
            <a:endParaRPr lang="en-US" sz="1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479210" y="1738834"/>
            <a:ext cx="2985913" cy="2389523"/>
            <a:chOff x="3923959" y="952500"/>
            <a:chExt cx="2793373" cy="1350025"/>
          </a:xfrm>
        </p:grpSpPr>
        <p:sp>
          <p:nvSpPr>
            <p:cNvPr id="7" name="Arc 6"/>
            <p:cNvSpPr/>
            <p:nvPr/>
          </p:nvSpPr>
          <p:spPr>
            <a:xfrm>
              <a:off x="4674656" y="1594395"/>
              <a:ext cx="652029" cy="281268"/>
            </a:xfrm>
            <a:prstGeom prst="arc">
              <a:avLst>
                <a:gd name="adj1" fmla="val 2732645"/>
                <a:gd name="adj2" fmla="val 8098050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64993" y="952500"/>
              <a:ext cx="889135" cy="261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Mobile Phone</a:t>
              </a:r>
              <a:endParaRPr lang="en-US" sz="10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56104" y="1572736"/>
              <a:ext cx="889135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Connectivity</a:t>
              </a:r>
              <a:endParaRPr lang="en-US" sz="10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75596" y="1380766"/>
              <a:ext cx="941736" cy="3542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Password </a:t>
              </a:r>
            </a:p>
            <a:p>
              <a:pPr algn="ctr"/>
              <a:r>
                <a:rPr lang="en-US" sz="1000" dirty="0" smtClean="0"/>
                <a:t>Protection</a:t>
              </a:r>
              <a:endParaRPr lang="en-US" sz="10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325187" y="2140231"/>
              <a:ext cx="80778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Bluetooth</a:t>
              </a:r>
              <a:endParaRPr lang="en-US" sz="1000" dirty="0"/>
            </a:p>
          </p:txBody>
        </p:sp>
        <p:cxnSp>
          <p:nvCxnSpPr>
            <p:cNvPr id="12" name="Straight Connector 11"/>
            <p:cNvCxnSpPr>
              <a:stCxn id="8" idx="2"/>
              <a:endCxn id="9" idx="0"/>
            </p:cNvCxnSpPr>
            <p:nvPr/>
          </p:nvCxnSpPr>
          <p:spPr>
            <a:xfrm flipH="1">
              <a:off x="5000672" y="1213900"/>
              <a:ext cx="8889" cy="3588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2"/>
              <a:endCxn id="10" idx="0"/>
            </p:cNvCxnSpPr>
            <p:nvPr/>
          </p:nvCxnSpPr>
          <p:spPr>
            <a:xfrm>
              <a:off x="5009561" y="1213900"/>
              <a:ext cx="1236903" cy="1668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9" idx="2"/>
              <a:endCxn id="16" idx="0"/>
            </p:cNvCxnSpPr>
            <p:nvPr/>
          </p:nvCxnSpPr>
          <p:spPr>
            <a:xfrm flipH="1">
              <a:off x="4322325" y="1735030"/>
              <a:ext cx="678347" cy="40484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9" idx="2"/>
              <a:endCxn id="11" idx="0"/>
            </p:cNvCxnSpPr>
            <p:nvPr/>
          </p:nvCxnSpPr>
          <p:spPr>
            <a:xfrm>
              <a:off x="5000672" y="1735030"/>
              <a:ext cx="728406" cy="4052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923959" y="2139873"/>
              <a:ext cx="79673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USB</a:t>
              </a:r>
              <a:endParaRPr lang="en-US" sz="10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6158442" y="1352863"/>
              <a:ext cx="176044" cy="72345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02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139700" y="255394"/>
            <a:ext cx="8839200" cy="6524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Expressing Attributed Feature Models in ClaferMoo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76700" y="1601960"/>
            <a:ext cx="56515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abstract</a:t>
            </a:r>
            <a:r>
              <a:rPr lang="en-US" sz="1400" dirty="0"/>
              <a:t> </a:t>
            </a:r>
            <a:r>
              <a:rPr lang="en-US" sz="1400" dirty="0" err="1" smtClean="0"/>
              <a:t>MobilePhone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b="1" dirty="0"/>
              <a:t>or</a:t>
            </a:r>
            <a:r>
              <a:rPr lang="en-US" sz="1400" dirty="0"/>
              <a:t> </a:t>
            </a:r>
            <a:r>
              <a:rPr lang="en-US" sz="1400" dirty="0" smtClean="0"/>
              <a:t>Connectivity</a:t>
            </a:r>
          </a:p>
          <a:p>
            <a:r>
              <a:rPr lang="en-US" sz="1400" dirty="0"/>
              <a:t>		Bluetooth : </a:t>
            </a:r>
            <a:r>
              <a:rPr lang="en-US" sz="1400" dirty="0" smtClean="0"/>
              <a:t>Feature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[</a:t>
            </a:r>
            <a:r>
              <a:rPr lang="en-US" sz="1400" dirty="0"/>
              <a:t>performance = </a:t>
            </a:r>
            <a:r>
              <a:rPr lang="en-US" sz="1400" dirty="0" smtClean="0"/>
              <a:t>300 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 </a:t>
            </a:r>
            <a:r>
              <a:rPr lang="it-IT" sz="1400" dirty="0" smtClean="0"/>
              <a:t>cost </a:t>
            </a:r>
            <a:r>
              <a:rPr lang="it-IT" sz="1400" dirty="0"/>
              <a:t>= </a:t>
            </a:r>
            <a:r>
              <a:rPr lang="it-IT" sz="1400" dirty="0" smtClean="0"/>
              <a:t>50 </a:t>
            </a:r>
            <a:r>
              <a:rPr lang="en-US" sz="1400" dirty="0" smtClean="0"/>
              <a:t>]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</a:t>
            </a:r>
            <a:r>
              <a:rPr lang="en-US" sz="1400" dirty="0"/>
              <a:t>USB : </a:t>
            </a:r>
            <a:r>
              <a:rPr lang="en-US" sz="1400" dirty="0" smtClean="0"/>
              <a:t>Feature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[</a:t>
            </a:r>
            <a:r>
              <a:rPr lang="en-US" sz="1400" dirty="0"/>
              <a:t>performance = </a:t>
            </a:r>
            <a:r>
              <a:rPr lang="en-US" sz="1400" dirty="0" smtClean="0"/>
              <a:t>500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 cost = 35 ]</a:t>
            </a:r>
            <a:endParaRPr lang="en-US" sz="1400" dirty="0"/>
          </a:p>
          <a:p>
            <a:endParaRPr lang="en-US" sz="1400" dirty="0"/>
          </a:p>
          <a:p>
            <a:endParaRPr lang="en-US" sz="1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479210" y="1738834"/>
            <a:ext cx="2985913" cy="2389523"/>
            <a:chOff x="3923959" y="952500"/>
            <a:chExt cx="2793373" cy="1350025"/>
          </a:xfrm>
        </p:grpSpPr>
        <p:sp>
          <p:nvSpPr>
            <p:cNvPr id="7" name="Arc 6"/>
            <p:cNvSpPr/>
            <p:nvPr/>
          </p:nvSpPr>
          <p:spPr>
            <a:xfrm>
              <a:off x="4674656" y="1594395"/>
              <a:ext cx="652029" cy="281268"/>
            </a:xfrm>
            <a:prstGeom prst="arc">
              <a:avLst>
                <a:gd name="adj1" fmla="val 2732645"/>
                <a:gd name="adj2" fmla="val 8098050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64993" y="952500"/>
              <a:ext cx="889135" cy="261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Mobile Phone</a:t>
              </a:r>
              <a:endParaRPr lang="en-US" sz="10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56104" y="1572736"/>
              <a:ext cx="889135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Connectivity</a:t>
              </a:r>
              <a:endParaRPr lang="en-US" sz="10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75596" y="1380766"/>
              <a:ext cx="941736" cy="3542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Password </a:t>
              </a:r>
            </a:p>
            <a:p>
              <a:pPr algn="ctr"/>
              <a:r>
                <a:rPr lang="en-US" sz="1000" dirty="0" smtClean="0"/>
                <a:t>Protection</a:t>
              </a:r>
              <a:endParaRPr lang="en-US" sz="10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325187" y="2140231"/>
              <a:ext cx="80778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Bluetooth</a:t>
              </a:r>
              <a:endParaRPr lang="en-US" sz="1000" dirty="0"/>
            </a:p>
          </p:txBody>
        </p:sp>
        <p:cxnSp>
          <p:nvCxnSpPr>
            <p:cNvPr id="12" name="Straight Connector 11"/>
            <p:cNvCxnSpPr>
              <a:stCxn id="8" idx="2"/>
              <a:endCxn id="9" idx="0"/>
            </p:cNvCxnSpPr>
            <p:nvPr/>
          </p:nvCxnSpPr>
          <p:spPr>
            <a:xfrm flipH="1">
              <a:off x="5000672" y="1213900"/>
              <a:ext cx="8889" cy="3588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2"/>
              <a:endCxn id="10" idx="0"/>
            </p:cNvCxnSpPr>
            <p:nvPr/>
          </p:nvCxnSpPr>
          <p:spPr>
            <a:xfrm>
              <a:off x="5009561" y="1213900"/>
              <a:ext cx="1236903" cy="1668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9" idx="2"/>
              <a:endCxn id="16" idx="0"/>
            </p:cNvCxnSpPr>
            <p:nvPr/>
          </p:nvCxnSpPr>
          <p:spPr>
            <a:xfrm flipH="1">
              <a:off x="4322325" y="1735030"/>
              <a:ext cx="678347" cy="40484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9" idx="2"/>
              <a:endCxn id="11" idx="0"/>
            </p:cNvCxnSpPr>
            <p:nvPr/>
          </p:nvCxnSpPr>
          <p:spPr>
            <a:xfrm>
              <a:off x="5000672" y="1735030"/>
              <a:ext cx="728406" cy="4052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923959" y="2139873"/>
              <a:ext cx="79673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USB</a:t>
              </a:r>
              <a:endParaRPr lang="en-US" sz="10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6158442" y="1352863"/>
              <a:ext cx="176044" cy="72345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5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139700" y="274638"/>
            <a:ext cx="8839200" cy="6524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Expressing Attributed Feature Models in ClaferMoo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76700" y="1601960"/>
            <a:ext cx="5651500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abstract</a:t>
            </a:r>
            <a:r>
              <a:rPr lang="en-US" sz="1400" dirty="0"/>
              <a:t> </a:t>
            </a:r>
            <a:r>
              <a:rPr lang="en-US" sz="1400" dirty="0" err="1" smtClean="0"/>
              <a:t>MobilePhone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b="1" dirty="0"/>
              <a:t>or</a:t>
            </a:r>
            <a:r>
              <a:rPr lang="en-US" sz="1400" dirty="0"/>
              <a:t> </a:t>
            </a:r>
            <a:r>
              <a:rPr lang="en-US" sz="1400" dirty="0" smtClean="0"/>
              <a:t>Connectivity</a:t>
            </a:r>
          </a:p>
          <a:p>
            <a:r>
              <a:rPr lang="en-US" sz="1400" dirty="0"/>
              <a:t>		Bluetooth : </a:t>
            </a:r>
            <a:r>
              <a:rPr lang="en-US" sz="1400" dirty="0" smtClean="0"/>
              <a:t>Feature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[</a:t>
            </a:r>
            <a:r>
              <a:rPr lang="en-US" sz="1400" dirty="0"/>
              <a:t>performance = </a:t>
            </a:r>
            <a:r>
              <a:rPr lang="en-US" sz="1400" dirty="0" smtClean="0"/>
              <a:t>300 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 </a:t>
            </a:r>
            <a:r>
              <a:rPr lang="it-IT" sz="1400" dirty="0" smtClean="0"/>
              <a:t>cost </a:t>
            </a:r>
            <a:r>
              <a:rPr lang="it-IT" sz="1400" dirty="0"/>
              <a:t>= </a:t>
            </a:r>
            <a:r>
              <a:rPr lang="it-IT" sz="1400" dirty="0" smtClean="0"/>
              <a:t>50 </a:t>
            </a:r>
            <a:r>
              <a:rPr lang="en-US" sz="1400" dirty="0" smtClean="0"/>
              <a:t>]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</a:t>
            </a:r>
            <a:r>
              <a:rPr lang="en-US" sz="1400" dirty="0"/>
              <a:t>USB : </a:t>
            </a:r>
            <a:r>
              <a:rPr lang="en-US" sz="1400" dirty="0" smtClean="0"/>
              <a:t>Feature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[</a:t>
            </a:r>
            <a:r>
              <a:rPr lang="en-US" sz="1400" dirty="0"/>
              <a:t>performance = </a:t>
            </a:r>
            <a:r>
              <a:rPr lang="en-US" sz="1400" dirty="0" smtClean="0"/>
              <a:t>500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 cost = 35 ]</a:t>
            </a:r>
            <a:endParaRPr lang="en-US" sz="1400" dirty="0"/>
          </a:p>
          <a:p>
            <a:r>
              <a:rPr lang="en-US" sz="1400" dirty="0"/>
              <a:t>	</a:t>
            </a:r>
            <a:r>
              <a:rPr lang="en-US" sz="1400" dirty="0" err="1"/>
              <a:t>PasswordProtection</a:t>
            </a:r>
            <a:r>
              <a:rPr lang="en-US" sz="1400" dirty="0"/>
              <a:t> : </a:t>
            </a:r>
            <a:r>
              <a:rPr lang="en-US" sz="1400" dirty="0" smtClean="0"/>
              <a:t>SecurityFeature ?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 [ security = 1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   performance = 20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  cost = 10 ]</a:t>
            </a:r>
          </a:p>
          <a:p>
            <a:endParaRPr lang="en-US" sz="1400" dirty="0"/>
          </a:p>
          <a:p>
            <a:endParaRPr lang="en-US" sz="1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479210" y="1738834"/>
            <a:ext cx="2985913" cy="2389523"/>
            <a:chOff x="3923959" y="952500"/>
            <a:chExt cx="2793373" cy="1350025"/>
          </a:xfrm>
        </p:grpSpPr>
        <p:sp>
          <p:nvSpPr>
            <p:cNvPr id="7" name="Arc 6"/>
            <p:cNvSpPr/>
            <p:nvPr/>
          </p:nvSpPr>
          <p:spPr>
            <a:xfrm>
              <a:off x="4674656" y="1594395"/>
              <a:ext cx="652029" cy="281268"/>
            </a:xfrm>
            <a:prstGeom prst="arc">
              <a:avLst>
                <a:gd name="adj1" fmla="val 2732645"/>
                <a:gd name="adj2" fmla="val 8098050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64993" y="952500"/>
              <a:ext cx="889135" cy="261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Mobile Phone</a:t>
              </a:r>
              <a:endParaRPr lang="en-US" sz="10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56104" y="1572736"/>
              <a:ext cx="889135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Connectivity</a:t>
              </a:r>
              <a:endParaRPr lang="en-US" sz="10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75596" y="1380766"/>
              <a:ext cx="941736" cy="3542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Password </a:t>
              </a:r>
            </a:p>
            <a:p>
              <a:pPr algn="ctr"/>
              <a:r>
                <a:rPr lang="en-US" sz="1000" dirty="0" smtClean="0"/>
                <a:t>Protection</a:t>
              </a:r>
              <a:endParaRPr lang="en-US" sz="10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325187" y="2140231"/>
              <a:ext cx="80778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Bluetooth</a:t>
              </a:r>
              <a:endParaRPr lang="en-US" sz="1000" dirty="0"/>
            </a:p>
          </p:txBody>
        </p:sp>
        <p:cxnSp>
          <p:nvCxnSpPr>
            <p:cNvPr id="12" name="Straight Connector 11"/>
            <p:cNvCxnSpPr>
              <a:stCxn id="8" idx="2"/>
              <a:endCxn id="9" idx="0"/>
            </p:cNvCxnSpPr>
            <p:nvPr/>
          </p:nvCxnSpPr>
          <p:spPr>
            <a:xfrm flipH="1">
              <a:off x="5000672" y="1213900"/>
              <a:ext cx="8889" cy="3588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2"/>
              <a:endCxn id="10" idx="0"/>
            </p:cNvCxnSpPr>
            <p:nvPr/>
          </p:nvCxnSpPr>
          <p:spPr>
            <a:xfrm>
              <a:off x="5009561" y="1213900"/>
              <a:ext cx="1236903" cy="1668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9" idx="2"/>
              <a:endCxn id="16" idx="0"/>
            </p:cNvCxnSpPr>
            <p:nvPr/>
          </p:nvCxnSpPr>
          <p:spPr>
            <a:xfrm flipH="1">
              <a:off x="4322325" y="1735030"/>
              <a:ext cx="678347" cy="40484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9" idx="2"/>
              <a:endCxn id="11" idx="0"/>
            </p:cNvCxnSpPr>
            <p:nvPr/>
          </p:nvCxnSpPr>
          <p:spPr>
            <a:xfrm>
              <a:off x="5000672" y="1735030"/>
              <a:ext cx="728406" cy="4052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923959" y="2139873"/>
              <a:ext cx="79673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USB</a:t>
              </a:r>
              <a:endParaRPr lang="en-US" sz="10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6158442" y="1352863"/>
              <a:ext cx="176044" cy="72345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77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3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Customizing Variability-Rich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7300" y="1663700"/>
            <a:ext cx="5181600" cy="44624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Stakeholders need to customize software functionality to their specific needs</a:t>
            </a:r>
          </a:p>
          <a:p>
            <a:r>
              <a:rPr lang="en-US" dirty="0" smtClean="0"/>
              <a:t>Conflicting Quality Requirements:</a:t>
            </a:r>
          </a:p>
          <a:p>
            <a:pPr lvl="1"/>
            <a:r>
              <a:rPr lang="en-US" sz="3200" dirty="0" smtClean="0"/>
              <a:t>Cost</a:t>
            </a:r>
          </a:p>
          <a:p>
            <a:pPr lvl="1"/>
            <a:r>
              <a:rPr lang="en-US" sz="3200" dirty="0" smtClean="0"/>
              <a:t>Reliability</a:t>
            </a:r>
          </a:p>
          <a:p>
            <a:pPr lvl="1"/>
            <a:r>
              <a:rPr lang="en-US" sz="3200" dirty="0" smtClean="0"/>
              <a:t>Performance</a:t>
            </a:r>
          </a:p>
          <a:p>
            <a:pPr lvl="1"/>
            <a:r>
              <a:rPr lang="en-US" sz="3200" dirty="0" smtClean="0"/>
              <a:t>Binary footprint</a:t>
            </a:r>
          </a:p>
          <a:p>
            <a:pPr marL="457200" lvl="1" indent="0">
              <a:buNone/>
            </a:pPr>
            <a:endParaRPr lang="en-US" sz="3200" dirty="0"/>
          </a:p>
        </p:txBody>
      </p:sp>
      <p:pic>
        <p:nvPicPr>
          <p:cNvPr id="4" name="Picture 3" descr="Cellphone-CP0866-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2171700"/>
            <a:ext cx="3200400" cy="3200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80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139700" y="274638"/>
            <a:ext cx="8839200" cy="6524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Expressing Attributed Feature Models in ClaferMoo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76700" y="1601960"/>
            <a:ext cx="56515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abstract</a:t>
            </a:r>
            <a:r>
              <a:rPr lang="en-US" sz="1400" dirty="0"/>
              <a:t> </a:t>
            </a:r>
            <a:r>
              <a:rPr lang="en-US" sz="1400" dirty="0" err="1" smtClean="0"/>
              <a:t>MobilePhone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b="1" dirty="0"/>
              <a:t>or</a:t>
            </a:r>
            <a:r>
              <a:rPr lang="en-US" sz="1400" dirty="0"/>
              <a:t> </a:t>
            </a:r>
            <a:r>
              <a:rPr lang="en-US" sz="1400" dirty="0" smtClean="0"/>
              <a:t>Connectivity</a:t>
            </a:r>
          </a:p>
          <a:p>
            <a:r>
              <a:rPr lang="en-US" sz="1400" dirty="0"/>
              <a:t>		Bluetooth : </a:t>
            </a:r>
            <a:r>
              <a:rPr lang="en-US" sz="1400" dirty="0" smtClean="0"/>
              <a:t>Feature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[</a:t>
            </a:r>
            <a:r>
              <a:rPr lang="en-US" sz="1400" dirty="0"/>
              <a:t>performance = </a:t>
            </a:r>
            <a:r>
              <a:rPr lang="en-US" sz="1400" dirty="0" smtClean="0"/>
              <a:t>300 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 </a:t>
            </a:r>
            <a:r>
              <a:rPr lang="it-IT" sz="1400" dirty="0" smtClean="0"/>
              <a:t>cost </a:t>
            </a:r>
            <a:r>
              <a:rPr lang="it-IT" sz="1400" dirty="0"/>
              <a:t>= </a:t>
            </a:r>
            <a:r>
              <a:rPr lang="it-IT" sz="1400" dirty="0" smtClean="0"/>
              <a:t>50 </a:t>
            </a:r>
            <a:r>
              <a:rPr lang="en-US" sz="1400" dirty="0" smtClean="0"/>
              <a:t>]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</a:t>
            </a:r>
            <a:r>
              <a:rPr lang="en-US" sz="1400" dirty="0"/>
              <a:t>USB : </a:t>
            </a:r>
            <a:r>
              <a:rPr lang="en-US" sz="1400" dirty="0" smtClean="0"/>
              <a:t>Feature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[</a:t>
            </a:r>
            <a:r>
              <a:rPr lang="en-US" sz="1400" dirty="0"/>
              <a:t>performance = </a:t>
            </a:r>
            <a:r>
              <a:rPr lang="en-US" sz="1400" dirty="0" smtClean="0"/>
              <a:t>500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 cost = 35 ]</a:t>
            </a:r>
            <a:endParaRPr lang="en-US" sz="1400" dirty="0"/>
          </a:p>
          <a:p>
            <a:r>
              <a:rPr lang="en-US" sz="1400" dirty="0"/>
              <a:t>	</a:t>
            </a:r>
            <a:r>
              <a:rPr lang="en-US" sz="1400" dirty="0" err="1"/>
              <a:t>PasswordProtection</a:t>
            </a:r>
            <a:r>
              <a:rPr lang="en-US" sz="1400" dirty="0"/>
              <a:t> : </a:t>
            </a:r>
            <a:r>
              <a:rPr lang="en-US" sz="1400" dirty="0" smtClean="0"/>
              <a:t>SecurityFeature ?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 [ security = 1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   performance = 20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  cost = 10 ]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total_performance</a:t>
            </a:r>
            <a:r>
              <a:rPr lang="en-US" sz="1400" dirty="0"/>
              <a:t> : integer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      [</a:t>
            </a:r>
            <a:r>
              <a:rPr lang="en-US" sz="1400" dirty="0" err="1"/>
              <a:t>total_performance</a:t>
            </a:r>
            <a:r>
              <a:rPr lang="en-US" sz="1400" dirty="0"/>
              <a:t> = </a:t>
            </a:r>
            <a:r>
              <a:rPr lang="en-US" sz="1400" b="1" dirty="0"/>
              <a:t>sum</a:t>
            </a:r>
            <a:r>
              <a:rPr lang="en-US" sz="1400" dirty="0"/>
              <a:t> </a:t>
            </a:r>
            <a:r>
              <a:rPr lang="en-US" sz="1400" dirty="0" err="1"/>
              <a:t>Feature.performance</a:t>
            </a:r>
            <a:r>
              <a:rPr lang="en-US" sz="1400" dirty="0"/>
              <a:t> ]</a:t>
            </a:r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479210" y="1738834"/>
            <a:ext cx="2985913" cy="2389523"/>
            <a:chOff x="3923959" y="952500"/>
            <a:chExt cx="2793373" cy="1350025"/>
          </a:xfrm>
        </p:grpSpPr>
        <p:sp>
          <p:nvSpPr>
            <p:cNvPr id="7" name="Arc 6"/>
            <p:cNvSpPr/>
            <p:nvPr/>
          </p:nvSpPr>
          <p:spPr>
            <a:xfrm>
              <a:off x="4674656" y="1594395"/>
              <a:ext cx="652029" cy="281268"/>
            </a:xfrm>
            <a:prstGeom prst="arc">
              <a:avLst>
                <a:gd name="adj1" fmla="val 2732645"/>
                <a:gd name="adj2" fmla="val 8098050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64993" y="952500"/>
              <a:ext cx="889135" cy="261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Mobile Phone</a:t>
              </a:r>
              <a:endParaRPr lang="en-US" sz="10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56104" y="1572736"/>
              <a:ext cx="889135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Connectivity</a:t>
              </a:r>
              <a:endParaRPr lang="en-US" sz="10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75596" y="1380766"/>
              <a:ext cx="941736" cy="3542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Password </a:t>
              </a:r>
            </a:p>
            <a:p>
              <a:pPr algn="ctr"/>
              <a:r>
                <a:rPr lang="en-US" sz="1000" dirty="0" smtClean="0"/>
                <a:t>Protection</a:t>
              </a:r>
              <a:endParaRPr lang="en-US" sz="10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325187" y="2140231"/>
              <a:ext cx="80778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Bluetooth</a:t>
              </a:r>
              <a:endParaRPr lang="en-US" sz="1000" dirty="0"/>
            </a:p>
          </p:txBody>
        </p:sp>
        <p:cxnSp>
          <p:nvCxnSpPr>
            <p:cNvPr id="12" name="Straight Connector 11"/>
            <p:cNvCxnSpPr>
              <a:stCxn id="8" idx="2"/>
              <a:endCxn id="9" idx="0"/>
            </p:cNvCxnSpPr>
            <p:nvPr/>
          </p:nvCxnSpPr>
          <p:spPr>
            <a:xfrm flipH="1">
              <a:off x="5000672" y="1213900"/>
              <a:ext cx="8889" cy="3588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2"/>
              <a:endCxn id="10" idx="0"/>
            </p:cNvCxnSpPr>
            <p:nvPr/>
          </p:nvCxnSpPr>
          <p:spPr>
            <a:xfrm>
              <a:off x="5009561" y="1213900"/>
              <a:ext cx="1236903" cy="1668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9" idx="2"/>
              <a:endCxn id="16" idx="0"/>
            </p:cNvCxnSpPr>
            <p:nvPr/>
          </p:nvCxnSpPr>
          <p:spPr>
            <a:xfrm flipH="1">
              <a:off x="4322325" y="1735030"/>
              <a:ext cx="678347" cy="40484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9" idx="2"/>
              <a:endCxn id="11" idx="0"/>
            </p:cNvCxnSpPr>
            <p:nvPr/>
          </p:nvCxnSpPr>
          <p:spPr>
            <a:xfrm>
              <a:off x="5000672" y="1735030"/>
              <a:ext cx="728406" cy="4052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923959" y="2139873"/>
              <a:ext cx="79673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USB</a:t>
              </a:r>
              <a:endParaRPr lang="en-US" sz="10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6158442" y="1352863"/>
              <a:ext cx="176044" cy="72345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3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139700" y="274638"/>
            <a:ext cx="8839200" cy="6524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Expressing Attributed Feature Models in ClaferMoo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76700" y="1601960"/>
            <a:ext cx="56515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abstract</a:t>
            </a:r>
            <a:r>
              <a:rPr lang="en-US" sz="1400" dirty="0"/>
              <a:t> </a:t>
            </a:r>
            <a:r>
              <a:rPr lang="en-US" sz="1400" dirty="0" err="1" smtClean="0"/>
              <a:t>MobilePhone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b="1" dirty="0"/>
              <a:t>or</a:t>
            </a:r>
            <a:r>
              <a:rPr lang="en-US" sz="1400" dirty="0"/>
              <a:t> </a:t>
            </a:r>
            <a:r>
              <a:rPr lang="en-US" sz="1400" dirty="0" smtClean="0"/>
              <a:t>Connectivity</a:t>
            </a:r>
          </a:p>
          <a:p>
            <a:r>
              <a:rPr lang="en-US" sz="1400" dirty="0"/>
              <a:t>		Bluetooth : </a:t>
            </a:r>
            <a:r>
              <a:rPr lang="en-US" sz="1400" dirty="0" smtClean="0"/>
              <a:t>Feature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[</a:t>
            </a:r>
            <a:r>
              <a:rPr lang="en-US" sz="1400" dirty="0"/>
              <a:t>performance = </a:t>
            </a:r>
            <a:r>
              <a:rPr lang="en-US" sz="1400" dirty="0" smtClean="0"/>
              <a:t>300 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 </a:t>
            </a:r>
            <a:r>
              <a:rPr lang="it-IT" sz="1400" dirty="0" smtClean="0"/>
              <a:t>cost </a:t>
            </a:r>
            <a:r>
              <a:rPr lang="it-IT" sz="1400" dirty="0"/>
              <a:t>= </a:t>
            </a:r>
            <a:r>
              <a:rPr lang="it-IT" sz="1400" dirty="0" smtClean="0"/>
              <a:t>50 </a:t>
            </a:r>
            <a:r>
              <a:rPr lang="en-US" sz="1400" dirty="0" smtClean="0"/>
              <a:t>]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</a:t>
            </a:r>
            <a:r>
              <a:rPr lang="en-US" sz="1400" dirty="0"/>
              <a:t>USB : </a:t>
            </a:r>
            <a:r>
              <a:rPr lang="en-US" sz="1400" dirty="0" smtClean="0"/>
              <a:t>Feature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[</a:t>
            </a:r>
            <a:r>
              <a:rPr lang="en-US" sz="1400" dirty="0"/>
              <a:t>performance = </a:t>
            </a:r>
            <a:r>
              <a:rPr lang="en-US" sz="1400" dirty="0" smtClean="0"/>
              <a:t>500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 cost = 35 ]</a:t>
            </a:r>
            <a:endParaRPr lang="en-US" sz="1400" dirty="0"/>
          </a:p>
          <a:p>
            <a:r>
              <a:rPr lang="en-US" sz="1400" dirty="0"/>
              <a:t>	</a:t>
            </a:r>
            <a:r>
              <a:rPr lang="en-US" sz="1400" dirty="0" err="1"/>
              <a:t>PasswordProtection</a:t>
            </a:r>
            <a:r>
              <a:rPr lang="en-US" sz="1400" dirty="0"/>
              <a:t> : </a:t>
            </a:r>
            <a:r>
              <a:rPr lang="en-US" sz="1400" dirty="0" smtClean="0"/>
              <a:t>SecurityFeature ?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 [ security = 1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   performance = 20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  cost = 10 ]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total_performance</a:t>
            </a:r>
            <a:r>
              <a:rPr lang="en-US" sz="1400" dirty="0"/>
              <a:t> : integer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      [</a:t>
            </a:r>
            <a:r>
              <a:rPr lang="en-US" sz="1400" dirty="0" err="1"/>
              <a:t>total_performance</a:t>
            </a:r>
            <a:r>
              <a:rPr lang="en-US" sz="1400" dirty="0"/>
              <a:t> = </a:t>
            </a:r>
            <a:r>
              <a:rPr lang="en-US" sz="1400" b="1" dirty="0"/>
              <a:t>sum</a:t>
            </a:r>
            <a:r>
              <a:rPr lang="en-US" sz="1400" dirty="0"/>
              <a:t> </a:t>
            </a:r>
            <a:r>
              <a:rPr lang="en-US" sz="1400" dirty="0" err="1"/>
              <a:t>Feature.performance</a:t>
            </a:r>
            <a:r>
              <a:rPr lang="en-US" sz="1400" dirty="0"/>
              <a:t> ]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total_cost</a:t>
            </a:r>
            <a:r>
              <a:rPr lang="en-US" sz="1400" dirty="0"/>
              <a:t> : integer</a:t>
            </a:r>
          </a:p>
          <a:p>
            <a:r>
              <a:rPr lang="en-US" sz="1400" dirty="0"/>
              <a:t>                 [</a:t>
            </a:r>
            <a:r>
              <a:rPr lang="en-US" sz="1400" dirty="0" err="1"/>
              <a:t>total_cost</a:t>
            </a:r>
            <a:r>
              <a:rPr lang="en-US" sz="1400" dirty="0"/>
              <a:t>= </a:t>
            </a:r>
            <a:r>
              <a:rPr lang="en-US" sz="1400" b="1" dirty="0"/>
              <a:t>sum</a:t>
            </a:r>
            <a:r>
              <a:rPr lang="en-US" sz="1400" dirty="0"/>
              <a:t> </a:t>
            </a:r>
            <a:r>
              <a:rPr lang="en-US" sz="1400" dirty="0" err="1"/>
              <a:t>Feature.cost</a:t>
            </a:r>
            <a:r>
              <a:rPr lang="en-US" sz="1400" dirty="0"/>
              <a:t> ]</a:t>
            </a:r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479210" y="1738834"/>
            <a:ext cx="2985913" cy="2389523"/>
            <a:chOff x="3923959" y="952500"/>
            <a:chExt cx="2793373" cy="1350025"/>
          </a:xfrm>
        </p:grpSpPr>
        <p:sp>
          <p:nvSpPr>
            <p:cNvPr id="7" name="Arc 6"/>
            <p:cNvSpPr/>
            <p:nvPr/>
          </p:nvSpPr>
          <p:spPr>
            <a:xfrm>
              <a:off x="4674656" y="1594395"/>
              <a:ext cx="652029" cy="281268"/>
            </a:xfrm>
            <a:prstGeom prst="arc">
              <a:avLst>
                <a:gd name="adj1" fmla="val 2732645"/>
                <a:gd name="adj2" fmla="val 8098050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64993" y="952500"/>
              <a:ext cx="889135" cy="261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Mobile Phone</a:t>
              </a:r>
              <a:endParaRPr lang="en-US" sz="10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56104" y="1572736"/>
              <a:ext cx="889135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Connectivity</a:t>
              </a:r>
              <a:endParaRPr lang="en-US" sz="10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75596" y="1380766"/>
              <a:ext cx="941736" cy="3542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Password </a:t>
              </a:r>
            </a:p>
            <a:p>
              <a:pPr algn="ctr"/>
              <a:r>
                <a:rPr lang="en-US" sz="1000" dirty="0" smtClean="0"/>
                <a:t>Protection</a:t>
              </a:r>
              <a:endParaRPr lang="en-US" sz="10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325187" y="2140231"/>
              <a:ext cx="80778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Bluetooth</a:t>
              </a:r>
              <a:endParaRPr lang="en-US" sz="1000" dirty="0"/>
            </a:p>
          </p:txBody>
        </p:sp>
        <p:cxnSp>
          <p:nvCxnSpPr>
            <p:cNvPr id="12" name="Straight Connector 11"/>
            <p:cNvCxnSpPr>
              <a:stCxn id="8" idx="2"/>
              <a:endCxn id="9" idx="0"/>
            </p:cNvCxnSpPr>
            <p:nvPr/>
          </p:nvCxnSpPr>
          <p:spPr>
            <a:xfrm flipH="1">
              <a:off x="5000672" y="1213900"/>
              <a:ext cx="8889" cy="3588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2"/>
              <a:endCxn id="10" idx="0"/>
            </p:cNvCxnSpPr>
            <p:nvPr/>
          </p:nvCxnSpPr>
          <p:spPr>
            <a:xfrm>
              <a:off x="5009561" y="1213900"/>
              <a:ext cx="1236903" cy="1668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9" idx="2"/>
              <a:endCxn id="16" idx="0"/>
            </p:cNvCxnSpPr>
            <p:nvPr/>
          </p:nvCxnSpPr>
          <p:spPr>
            <a:xfrm flipH="1">
              <a:off x="4322325" y="1735030"/>
              <a:ext cx="678347" cy="40484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9" idx="2"/>
              <a:endCxn id="11" idx="0"/>
            </p:cNvCxnSpPr>
            <p:nvPr/>
          </p:nvCxnSpPr>
          <p:spPr>
            <a:xfrm>
              <a:off x="5000672" y="1735030"/>
              <a:ext cx="728406" cy="4052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923959" y="2139873"/>
              <a:ext cx="79673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USB</a:t>
              </a:r>
              <a:endParaRPr lang="en-US" sz="10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6158442" y="1352863"/>
              <a:ext cx="176044" cy="72345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72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139700" y="274638"/>
            <a:ext cx="8839200" cy="6524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Expressing Attributed Feature Models in ClaferMoo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76700" y="1601960"/>
            <a:ext cx="56515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abstract</a:t>
            </a:r>
            <a:r>
              <a:rPr lang="en-US" sz="1400" dirty="0"/>
              <a:t> </a:t>
            </a:r>
            <a:r>
              <a:rPr lang="en-US" sz="1400" dirty="0" err="1" smtClean="0"/>
              <a:t>MobilePhone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b="1" dirty="0"/>
              <a:t>or</a:t>
            </a:r>
            <a:r>
              <a:rPr lang="en-US" sz="1400" dirty="0"/>
              <a:t> </a:t>
            </a:r>
            <a:r>
              <a:rPr lang="en-US" sz="1400" dirty="0" smtClean="0"/>
              <a:t>Connectivity</a:t>
            </a:r>
          </a:p>
          <a:p>
            <a:r>
              <a:rPr lang="en-US" sz="1400" dirty="0"/>
              <a:t>		Bluetooth : </a:t>
            </a:r>
            <a:r>
              <a:rPr lang="en-US" sz="1400" dirty="0" smtClean="0"/>
              <a:t>Feature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[</a:t>
            </a:r>
            <a:r>
              <a:rPr lang="en-US" sz="1400" dirty="0"/>
              <a:t>performance = </a:t>
            </a:r>
            <a:r>
              <a:rPr lang="en-US" sz="1400" dirty="0" smtClean="0"/>
              <a:t>300 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 </a:t>
            </a:r>
            <a:r>
              <a:rPr lang="it-IT" sz="1400" dirty="0" smtClean="0"/>
              <a:t>cost </a:t>
            </a:r>
            <a:r>
              <a:rPr lang="it-IT" sz="1400" dirty="0"/>
              <a:t>= </a:t>
            </a:r>
            <a:r>
              <a:rPr lang="it-IT" sz="1400" dirty="0" smtClean="0"/>
              <a:t>50 </a:t>
            </a:r>
            <a:r>
              <a:rPr lang="en-US" sz="1400" dirty="0" smtClean="0"/>
              <a:t>]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</a:t>
            </a:r>
            <a:r>
              <a:rPr lang="en-US" sz="1400" dirty="0"/>
              <a:t>USB : </a:t>
            </a:r>
            <a:r>
              <a:rPr lang="en-US" sz="1400" dirty="0" smtClean="0"/>
              <a:t>Feature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[</a:t>
            </a:r>
            <a:r>
              <a:rPr lang="en-US" sz="1400" dirty="0"/>
              <a:t>performance = </a:t>
            </a:r>
            <a:r>
              <a:rPr lang="en-US" sz="1400" dirty="0" smtClean="0"/>
              <a:t>500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 cost = 35 ]</a:t>
            </a:r>
            <a:endParaRPr lang="en-US" sz="1400" dirty="0"/>
          </a:p>
          <a:p>
            <a:r>
              <a:rPr lang="en-US" sz="1400" dirty="0"/>
              <a:t>	</a:t>
            </a:r>
            <a:r>
              <a:rPr lang="en-US" sz="1400" dirty="0" err="1"/>
              <a:t>PasswordProtection</a:t>
            </a:r>
            <a:r>
              <a:rPr lang="en-US" sz="1400" dirty="0"/>
              <a:t> : </a:t>
            </a:r>
            <a:r>
              <a:rPr lang="en-US" sz="1400" dirty="0" smtClean="0"/>
              <a:t>SecurityFeature ?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 [ security = 1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   performance = 20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  cost = 10 ]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total_performance</a:t>
            </a:r>
            <a:r>
              <a:rPr lang="en-US" sz="1400" dirty="0"/>
              <a:t> : integer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      [</a:t>
            </a:r>
            <a:r>
              <a:rPr lang="en-US" sz="1400" dirty="0" err="1"/>
              <a:t>total_performance</a:t>
            </a:r>
            <a:r>
              <a:rPr lang="en-US" sz="1400" dirty="0"/>
              <a:t> = </a:t>
            </a:r>
            <a:r>
              <a:rPr lang="en-US" sz="1400" b="1" dirty="0"/>
              <a:t>sum</a:t>
            </a:r>
            <a:r>
              <a:rPr lang="en-US" sz="1400" dirty="0"/>
              <a:t> </a:t>
            </a:r>
            <a:r>
              <a:rPr lang="en-US" sz="1400" dirty="0" err="1"/>
              <a:t>Feature.performance</a:t>
            </a:r>
            <a:r>
              <a:rPr lang="en-US" sz="1400" dirty="0"/>
              <a:t> ]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total_cost</a:t>
            </a:r>
            <a:r>
              <a:rPr lang="en-US" sz="1400" dirty="0"/>
              <a:t> : integer</a:t>
            </a:r>
          </a:p>
          <a:p>
            <a:r>
              <a:rPr lang="en-US" sz="1400" dirty="0"/>
              <a:t>                 [</a:t>
            </a:r>
            <a:r>
              <a:rPr lang="en-US" sz="1400" dirty="0" err="1"/>
              <a:t>total_cost</a:t>
            </a:r>
            <a:r>
              <a:rPr lang="en-US" sz="1400" dirty="0"/>
              <a:t>= </a:t>
            </a:r>
            <a:r>
              <a:rPr lang="en-US" sz="1400" b="1" dirty="0"/>
              <a:t>sum</a:t>
            </a:r>
            <a:r>
              <a:rPr lang="en-US" sz="1400" dirty="0"/>
              <a:t> </a:t>
            </a:r>
            <a:r>
              <a:rPr lang="en-US" sz="1400" dirty="0" err="1"/>
              <a:t>Feature.cost</a:t>
            </a:r>
            <a:r>
              <a:rPr lang="en-US" sz="1400" dirty="0"/>
              <a:t> ]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total_security</a:t>
            </a:r>
            <a:r>
              <a:rPr lang="en-US" sz="1400" dirty="0"/>
              <a:t> : integer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      [ </a:t>
            </a:r>
            <a:r>
              <a:rPr lang="en-US" sz="1400" dirty="0" err="1"/>
              <a:t>total_security</a:t>
            </a:r>
            <a:r>
              <a:rPr lang="en-US" sz="1400" dirty="0"/>
              <a:t> = </a:t>
            </a:r>
            <a:r>
              <a:rPr lang="en-US" sz="1400" b="1" dirty="0"/>
              <a:t>sum</a:t>
            </a:r>
            <a:r>
              <a:rPr lang="en-US" sz="1400" dirty="0"/>
              <a:t> SecurityFeature .security]</a:t>
            </a:r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479210" y="1738834"/>
            <a:ext cx="2985913" cy="2389523"/>
            <a:chOff x="3923959" y="952500"/>
            <a:chExt cx="2793373" cy="1350025"/>
          </a:xfrm>
        </p:grpSpPr>
        <p:sp>
          <p:nvSpPr>
            <p:cNvPr id="7" name="Arc 6"/>
            <p:cNvSpPr/>
            <p:nvPr/>
          </p:nvSpPr>
          <p:spPr>
            <a:xfrm>
              <a:off x="4674656" y="1594395"/>
              <a:ext cx="652029" cy="281268"/>
            </a:xfrm>
            <a:prstGeom prst="arc">
              <a:avLst>
                <a:gd name="adj1" fmla="val 2732645"/>
                <a:gd name="adj2" fmla="val 8098050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64993" y="952500"/>
              <a:ext cx="889135" cy="261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Mobile Phone</a:t>
              </a:r>
              <a:endParaRPr lang="en-US" sz="10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56104" y="1572736"/>
              <a:ext cx="889135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Connectivity</a:t>
              </a:r>
              <a:endParaRPr lang="en-US" sz="10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75596" y="1380766"/>
              <a:ext cx="941736" cy="3542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Password </a:t>
              </a:r>
            </a:p>
            <a:p>
              <a:pPr algn="ctr"/>
              <a:r>
                <a:rPr lang="en-US" sz="1000" dirty="0" smtClean="0"/>
                <a:t>Protection</a:t>
              </a:r>
              <a:endParaRPr lang="en-US" sz="10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325187" y="2140231"/>
              <a:ext cx="80778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Bluetooth</a:t>
              </a:r>
              <a:endParaRPr lang="en-US" sz="1000" dirty="0"/>
            </a:p>
          </p:txBody>
        </p:sp>
        <p:cxnSp>
          <p:nvCxnSpPr>
            <p:cNvPr id="12" name="Straight Connector 11"/>
            <p:cNvCxnSpPr>
              <a:stCxn id="8" idx="2"/>
              <a:endCxn id="9" idx="0"/>
            </p:cNvCxnSpPr>
            <p:nvPr/>
          </p:nvCxnSpPr>
          <p:spPr>
            <a:xfrm flipH="1">
              <a:off x="5000672" y="1213900"/>
              <a:ext cx="8889" cy="3588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2"/>
              <a:endCxn id="10" idx="0"/>
            </p:cNvCxnSpPr>
            <p:nvPr/>
          </p:nvCxnSpPr>
          <p:spPr>
            <a:xfrm>
              <a:off x="5009561" y="1213900"/>
              <a:ext cx="1236903" cy="1668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9" idx="2"/>
              <a:endCxn id="16" idx="0"/>
            </p:cNvCxnSpPr>
            <p:nvPr/>
          </p:nvCxnSpPr>
          <p:spPr>
            <a:xfrm flipH="1">
              <a:off x="4322325" y="1735030"/>
              <a:ext cx="678347" cy="40484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9" idx="2"/>
              <a:endCxn id="11" idx="0"/>
            </p:cNvCxnSpPr>
            <p:nvPr/>
          </p:nvCxnSpPr>
          <p:spPr>
            <a:xfrm>
              <a:off x="5000672" y="1735030"/>
              <a:ext cx="728406" cy="4052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923959" y="2139873"/>
              <a:ext cx="79673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USB</a:t>
              </a:r>
              <a:endParaRPr lang="en-US" sz="10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6158442" y="1352863"/>
              <a:ext cx="176044" cy="72345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89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139700" y="274638"/>
            <a:ext cx="8839200" cy="6524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Expressing Attributed Feature Models in ClaferMoo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76700" y="1601960"/>
            <a:ext cx="5651500" cy="5047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abstract</a:t>
            </a:r>
            <a:r>
              <a:rPr lang="en-US" sz="1400" dirty="0"/>
              <a:t> </a:t>
            </a:r>
            <a:r>
              <a:rPr lang="en-US" sz="1400" dirty="0" err="1" smtClean="0"/>
              <a:t>MobilePhone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b="1" dirty="0"/>
              <a:t>or</a:t>
            </a:r>
            <a:r>
              <a:rPr lang="en-US" sz="1400" dirty="0"/>
              <a:t> </a:t>
            </a:r>
            <a:r>
              <a:rPr lang="en-US" sz="1400" dirty="0" smtClean="0"/>
              <a:t>Connectivity</a:t>
            </a:r>
          </a:p>
          <a:p>
            <a:r>
              <a:rPr lang="en-US" sz="1400" dirty="0"/>
              <a:t>		Bluetooth : </a:t>
            </a:r>
            <a:r>
              <a:rPr lang="en-US" sz="1400" dirty="0" smtClean="0"/>
              <a:t>Feature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[</a:t>
            </a:r>
            <a:r>
              <a:rPr lang="en-US" sz="1400" dirty="0"/>
              <a:t>performance = </a:t>
            </a:r>
            <a:r>
              <a:rPr lang="en-US" sz="1400" dirty="0" smtClean="0"/>
              <a:t>300 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 </a:t>
            </a:r>
            <a:r>
              <a:rPr lang="it-IT" sz="1400" dirty="0" smtClean="0"/>
              <a:t>cost </a:t>
            </a:r>
            <a:r>
              <a:rPr lang="it-IT" sz="1400" dirty="0"/>
              <a:t>= </a:t>
            </a:r>
            <a:r>
              <a:rPr lang="it-IT" sz="1400" dirty="0" smtClean="0"/>
              <a:t>50 </a:t>
            </a:r>
            <a:r>
              <a:rPr lang="en-US" sz="1400" dirty="0" smtClean="0"/>
              <a:t>]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</a:t>
            </a:r>
            <a:r>
              <a:rPr lang="en-US" sz="1400" dirty="0"/>
              <a:t>USB : </a:t>
            </a:r>
            <a:r>
              <a:rPr lang="en-US" sz="1400" dirty="0" smtClean="0"/>
              <a:t>Feature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[</a:t>
            </a:r>
            <a:r>
              <a:rPr lang="en-US" sz="1400" dirty="0"/>
              <a:t>performance = </a:t>
            </a:r>
            <a:r>
              <a:rPr lang="en-US" sz="1400" dirty="0" smtClean="0"/>
              <a:t>500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 cost = 35 ]</a:t>
            </a:r>
            <a:endParaRPr lang="en-US" sz="1400" dirty="0"/>
          </a:p>
          <a:p>
            <a:r>
              <a:rPr lang="en-US" sz="1400" dirty="0"/>
              <a:t>	</a:t>
            </a:r>
            <a:r>
              <a:rPr lang="en-US" sz="1400" dirty="0" err="1"/>
              <a:t>PasswordProtection</a:t>
            </a:r>
            <a:r>
              <a:rPr lang="en-US" sz="1400" dirty="0"/>
              <a:t> : </a:t>
            </a:r>
            <a:r>
              <a:rPr lang="en-US" sz="1400" dirty="0" smtClean="0"/>
              <a:t>SecurityFeature ?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 [ security = 1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   performance = 20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  cost = 10 ]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total_performance</a:t>
            </a:r>
            <a:r>
              <a:rPr lang="en-US" sz="1400" dirty="0"/>
              <a:t> : integer</a:t>
            </a:r>
          </a:p>
          <a:p>
            <a:r>
              <a:rPr lang="en-US" sz="1400" dirty="0"/>
              <a:t>		[</a:t>
            </a:r>
            <a:r>
              <a:rPr lang="en-US" sz="1400" dirty="0" err="1"/>
              <a:t>total_performance</a:t>
            </a:r>
            <a:r>
              <a:rPr lang="en-US" sz="1400" dirty="0"/>
              <a:t> = </a:t>
            </a:r>
            <a:r>
              <a:rPr lang="en-US" sz="1400" b="1" dirty="0"/>
              <a:t>sum</a:t>
            </a:r>
            <a:r>
              <a:rPr lang="en-US" sz="1400" dirty="0"/>
              <a:t> </a:t>
            </a:r>
            <a:r>
              <a:rPr lang="en-US" sz="1400" dirty="0" err="1"/>
              <a:t>Feature.performance</a:t>
            </a:r>
            <a:r>
              <a:rPr lang="en-US" sz="1400" dirty="0"/>
              <a:t> ]</a:t>
            </a:r>
          </a:p>
          <a:p>
            <a:r>
              <a:rPr lang="en-US" sz="1400" dirty="0" smtClean="0"/>
              <a:t>	..</a:t>
            </a:r>
            <a:endParaRPr lang="en-US" sz="1400" dirty="0"/>
          </a:p>
          <a:p>
            <a:r>
              <a:rPr lang="en-US" sz="1400" dirty="0"/>
              <a:t>	</a:t>
            </a:r>
            <a:r>
              <a:rPr lang="en-US" sz="1400" dirty="0" err="1"/>
              <a:t>total_security</a:t>
            </a:r>
            <a:r>
              <a:rPr lang="en-US" sz="1400" dirty="0"/>
              <a:t> : integer</a:t>
            </a:r>
          </a:p>
          <a:p>
            <a:r>
              <a:rPr lang="en-US" sz="1400" dirty="0"/>
              <a:t>		[ </a:t>
            </a:r>
            <a:r>
              <a:rPr lang="en-US" sz="1400" dirty="0" err="1"/>
              <a:t>total_security</a:t>
            </a:r>
            <a:r>
              <a:rPr lang="en-US" sz="1400" dirty="0"/>
              <a:t> = sum SecurityFeature .security</a:t>
            </a:r>
            <a:r>
              <a:rPr lang="en-US" sz="1400" dirty="0" smtClean="0"/>
              <a:t>]</a:t>
            </a:r>
          </a:p>
          <a:p>
            <a:endParaRPr lang="en-US" sz="1400" dirty="0" smtClean="0"/>
          </a:p>
          <a:p>
            <a:r>
              <a:rPr lang="en-US" sz="1400" b="1" dirty="0" err="1" smtClean="0"/>
              <a:t>MyPhone</a:t>
            </a:r>
            <a:r>
              <a:rPr lang="en-US" sz="1400" b="1" dirty="0" smtClean="0"/>
              <a:t> </a:t>
            </a:r>
            <a:r>
              <a:rPr lang="en-US" sz="1400" b="1" dirty="0"/>
              <a:t>: </a:t>
            </a:r>
            <a:r>
              <a:rPr lang="en-US" sz="1400" b="1" dirty="0" err="1"/>
              <a:t>MobilePhone</a:t>
            </a:r>
            <a:endParaRPr lang="en-US" sz="1400" b="1" dirty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479210" y="1738834"/>
            <a:ext cx="2985913" cy="2389523"/>
            <a:chOff x="3923959" y="952500"/>
            <a:chExt cx="2793373" cy="1350025"/>
          </a:xfrm>
        </p:grpSpPr>
        <p:sp>
          <p:nvSpPr>
            <p:cNvPr id="7" name="Arc 6"/>
            <p:cNvSpPr/>
            <p:nvPr/>
          </p:nvSpPr>
          <p:spPr>
            <a:xfrm>
              <a:off x="4674656" y="1594395"/>
              <a:ext cx="652029" cy="281268"/>
            </a:xfrm>
            <a:prstGeom prst="arc">
              <a:avLst>
                <a:gd name="adj1" fmla="val 2732645"/>
                <a:gd name="adj2" fmla="val 8098050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64993" y="952500"/>
              <a:ext cx="889135" cy="261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Mobile Phone</a:t>
              </a:r>
              <a:endParaRPr lang="en-US" sz="10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56104" y="1572736"/>
              <a:ext cx="889135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Connectivity</a:t>
              </a:r>
              <a:endParaRPr lang="en-US" sz="10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75596" y="1380766"/>
              <a:ext cx="941736" cy="3542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Password </a:t>
              </a:r>
            </a:p>
            <a:p>
              <a:pPr algn="ctr"/>
              <a:r>
                <a:rPr lang="en-US" sz="1000" dirty="0" smtClean="0"/>
                <a:t>Protection</a:t>
              </a:r>
              <a:endParaRPr lang="en-US" sz="10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325187" y="2140231"/>
              <a:ext cx="80778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Bluetooth</a:t>
              </a:r>
              <a:endParaRPr lang="en-US" sz="1000" dirty="0"/>
            </a:p>
          </p:txBody>
        </p:sp>
        <p:cxnSp>
          <p:nvCxnSpPr>
            <p:cNvPr id="12" name="Straight Connector 11"/>
            <p:cNvCxnSpPr>
              <a:stCxn id="8" idx="2"/>
              <a:endCxn id="9" idx="0"/>
            </p:cNvCxnSpPr>
            <p:nvPr/>
          </p:nvCxnSpPr>
          <p:spPr>
            <a:xfrm flipH="1">
              <a:off x="5000672" y="1213900"/>
              <a:ext cx="8889" cy="3588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2"/>
              <a:endCxn id="10" idx="0"/>
            </p:cNvCxnSpPr>
            <p:nvPr/>
          </p:nvCxnSpPr>
          <p:spPr>
            <a:xfrm>
              <a:off x="5009561" y="1213900"/>
              <a:ext cx="1236903" cy="1668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9" idx="2"/>
              <a:endCxn id="16" idx="0"/>
            </p:cNvCxnSpPr>
            <p:nvPr/>
          </p:nvCxnSpPr>
          <p:spPr>
            <a:xfrm flipH="1">
              <a:off x="4322325" y="1735030"/>
              <a:ext cx="678347" cy="40484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9" idx="2"/>
              <a:endCxn id="11" idx="0"/>
            </p:cNvCxnSpPr>
            <p:nvPr/>
          </p:nvCxnSpPr>
          <p:spPr>
            <a:xfrm>
              <a:off x="5000672" y="1735030"/>
              <a:ext cx="728406" cy="4052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923959" y="2139873"/>
              <a:ext cx="79673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USB</a:t>
              </a:r>
              <a:endParaRPr lang="en-US" sz="10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6158442" y="1352863"/>
              <a:ext cx="176044" cy="72345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25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139700" y="274638"/>
            <a:ext cx="8839200" cy="6524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Expressing Attributed Feature Models in ClaferMoo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76700" y="1601960"/>
            <a:ext cx="5651500" cy="5478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abstract</a:t>
            </a:r>
            <a:r>
              <a:rPr lang="en-US" sz="1400" dirty="0"/>
              <a:t> </a:t>
            </a:r>
            <a:r>
              <a:rPr lang="en-US" sz="1400" dirty="0" err="1" smtClean="0"/>
              <a:t>MobilePhone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b="1" dirty="0"/>
              <a:t>or</a:t>
            </a:r>
            <a:r>
              <a:rPr lang="en-US" sz="1400" dirty="0"/>
              <a:t> </a:t>
            </a:r>
            <a:r>
              <a:rPr lang="en-US" sz="1400" dirty="0" smtClean="0"/>
              <a:t>Connectivity</a:t>
            </a:r>
          </a:p>
          <a:p>
            <a:r>
              <a:rPr lang="en-US" sz="1400" dirty="0"/>
              <a:t>		Bluetooth : </a:t>
            </a:r>
            <a:r>
              <a:rPr lang="en-US" sz="1400" dirty="0" smtClean="0"/>
              <a:t>Feature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[</a:t>
            </a:r>
            <a:r>
              <a:rPr lang="en-US" sz="1400" dirty="0"/>
              <a:t>performance = </a:t>
            </a:r>
            <a:r>
              <a:rPr lang="en-US" sz="1400" dirty="0" smtClean="0"/>
              <a:t>300 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 </a:t>
            </a:r>
            <a:r>
              <a:rPr lang="it-IT" sz="1400" dirty="0" smtClean="0"/>
              <a:t>cost </a:t>
            </a:r>
            <a:r>
              <a:rPr lang="it-IT" sz="1400" dirty="0"/>
              <a:t>= </a:t>
            </a:r>
            <a:r>
              <a:rPr lang="it-IT" sz="1400" dirty="0" smtClean="0"/>
              <a:t>50 </a:t>
            </a:r>
            <a:r>
              <a:rPr lang="en-US" sz="1400" dirty="0" smtClean="0"/>
              <a:t>]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</a:t>
            </a:r>
            <a:r>
              <a:rPr lang="en-US" sz="1400" dirty="0"/>
              <a:t>USB : </a:t>
            </a:r>
            <a:r>
              <a:rPr lang="en-US" sz="1400" dirty="0" smtClean="0"/>
              <a:t>Feature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[</a:t>
            </a:r>
            <a:r>
              <a:rPr lang="en-US" sz="1400" dirty="0"/>
              <a:t>performance = </a:t>
            </a:r>
            <a:r>
              <a:rPr lang="en-US" sz="1400" dirty="0" smtClean="0"/>
              <a:t>500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 cost = 35 ]</a:t>
            </a:r>
            <a:endParaRPr lang="en-US" sz="1400" dirty="0"/>
          </a:p>
          <a:p>
            <a:r>
              <a:rPr lang="en-US" sz="1400" dirty="0"/>
              <a:t>	</a:t>
            </a:r>
            <a:r>
              <a:rPr lang="en-US" sz="1400" dirty="0" err="1"/>
              <a:t>PasswordProtection</a:t>
            </a:r>
            <a:r>
              <a:rPr lang="en-US" sz="1400" dirty="0"/>
              <a:t> : </a:t>
            </a:r>
            <a:r>
              <a:rPr lang="en-US" sz="1400" dirty="0" smtClean="0"/>
              <a:t>SecurityFeature ?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 [ security = 1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   performance = 20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  cost = 10 ]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total_performance</a:t>
            </a:r>
            <a:r>
              <a:rPr lang="en-US" sz="1400" dirty="0"/>
              <a:t> : integer</a:t>
            </a:r>
          </a:p>
          <a:p>
            <a:r>
              <a:rPr lang="en-US" sz="1400" dirty="0"/>
              <a:t>		[</a:t>
            </a:r>
            <a:r>
              <a:rPr lang="en-US" sz="1400" dirty="0" err="1"/>
              <a:t>total_performance</a:t>
            </a:r>
            <a:r>
              <a:rPr lang="en-US" sz="1400" dirty="0"/>
              <a:t> = </a:t>
            </a:r>
            <a:r>
              <a:rPr lang="en-US" sz="1400" b="1" dirty="0"/>
              <a:t>sum</a:t>
            </a:r>
            <a:r>
              <a:rPr lang="en-US" sz="1400" dirty="0"/>
              <a:t> </a:t>
            </a:r>
            <a:r>
              <a:rPr lang="en-US" sz="1400" dirty="0" err="1"/>
              <a:t>Feature.performance</a:t>
            </a:r>
            <a:r>
              <a:rPr lang="en-US" sz="1400" dirty="0"/>
              <a:t> ]</a:t>
            </a:r>
          </a:p>
          <a:p>
            <a:r>
              <a:rPr lang="en-US" sz="1400" dirty="0" smtClean="0"/>
              <a:t>	..</a:t>
            </a:r>
            <a:endParaRPr lang="en-US" sz="1400" dirty="0"/>
          </a:p>
          <a:p>
            <a:r>
              <a:rPr lang="en-US" sz="1400" dirty="0"/>
              <a:t>	</a:t>
            </a:r>
            <a:r>
              <a:rPr lang="en-US" sz="1400" dirty="0" err="1"/>
              <a:t>total_security</a:t>
            </a:r>
            <a:r>
              <a:rPr lang="en-US" sz="1400" dirty="0"/>
              <a:t> : integer</a:t>
            </a:r>
          </a:p>
          <a:p>
            <a:r>
              <a:rPr lang="en-US" sz="1400" dirty="0"/>
              <a:t>		[ </a:t>
            </a:r>
            <a:r>
              <a:rPr lang="en-US" sz="1400" dirty="0" err="1"/>
              <a:t>total_security</a:t>
            </a:r>
            <a:r>
              <a:rPr lang="en-US" sz="1400" dirty="0"/>
              <a:t> = sum SecurityFeature .security</a:t>
            </a:r>
            <a:r>
              <a:rPr lang="en-US" sz="1400" dirty="0" smtClean="0"/>
              <a:t>]</a:t>
            </a:r>
          </a:p>
          <a:p>
            <a:endParaRPr lang="en-US" sz="1400" dirty="0" smtClean="0"/>
          </a:p>
          <a:p>
            <a:r>
              <a:rPr lang="en-US" sz="1400" b="1" dirty="0" err="1" smtClean="0"/>
              <a:t>MyPhone</a:t>
            </a:r>
            <a:r>
              <a:rPr lang="en-US" sz="1400" b="1" dirty="0" smtClean="0"/>
              <a:t> </a:t>
            </a:r>
            <a:r>
              <a:rPr lang="en-US" sz="1400" b="1" dirty="0"/>
              <a:t>: </a:t>
            </a:r>
            <a:r>
              <a:rPr lang="en-US" sz="1400" b="1" dirty="0" err="1"/>
              <a:t>MobilePhone</a:t>
            </a:r>
            <a:endParaRPr lang="en-US" sz="1400" b="1" dirty="0"/>
          </a:p>
          <a:p>
            <a:r>
              <a:rPr lang="en-US" sz="1400" b="1" dirty="0"/>
              <a:t>	[ </a:t>
            </a:r>
            <a:r>
              <a:rPr lang="en-US" sz="1400" b="1" dirty="0" err="1"/>
              <a:t>PasswordProtection</a:t>
            </a:r>
            <a:r>
              <a:rPr lang="en-US" sz="1400" b="1" dirty="0"/>
              <a:t> ]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479210" y="1738834"/>
            <a:ext cx="2985913" cy="2389523"/>
            <a:chOff x="3923959" y="952500"/>
            <a:chExt cx="2793373" cy="1350025"/>
          </a:xfrm>
        </p:grpSpPr>
        <p:sp>
          <p:nvSpPr>
            <p:cNvPr id="7" name="Arc 6"/>
            <p:cNvSpPr/>
            <p:nvPr/>
          </p:nvSpPr>
          <p:spPr>
            <a:xfrm>
              <a:off x="4674656" y="1594395"/>
              <a:ext cx="652029" cy="281268"/>
            </a:xfrm>
            <a:prstGeom prst="arc">
              <a:avLst>
                <a:gd name="adj1" fmla="val 2732645"/>
                <a:gd name="adj2" fmla="val 8098050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64993" y="952500"/>
              <a:ext cx="889135" cy="261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Mobile Phone</a:t>
              </a:r>
              <a:endParaRPr lang="en-US" sz="10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56104" y="1572736"/>
              <a:ext cx="889135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Connectivity</a:t>
              </a:r>
              <a:endParaRPr lang="en-US" sz="10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75596" y="1380766"/>
              <a:ext cx="941736" cy="3542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Password </a:t>
              </a:r>
            </a:p>
            <a:p>
              <a:pPr algn="ctr"/>
              <a:r>
                <a:rPr lang="en-US" sz="1000" dirty="0" smtClean="0"/>
                <a:t>Protection</a:t>
              </a:r>
              <a:endParaRPr lang="en-US" sz="10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325187" y="2140231"/>
              <a:ext cx="80778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Bluetooth</a:t>
              </a:r>
              <a:endParaRPr lang="en-US" sz="1000" dirty="0"/>
            </a:p>
          </p:txBody>
        </p:sp>
        <p:cxnSp>
          <p:nvCxnSpPr>
            <p:cNvPr id="12" name="Straight Connector 11"/>
            <p:cNvCxnSpPr>
              <a:stCxn id="8" idx="2"/>
              <a:endCxn id="9" idx="0"/>
            </p:cNvCxnSpPr>
            <p:nvPr/>
          </p:nvCxnSpPr>
          <p:spPr>
            <a:xfrm flipH="1">
              <a:off x="5000672" y="1213900"/>
              <a:ext cx="8889" cy="3588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2"/>
              <a:endCxn id="10" idx="0"/>
            </p:cNvCxnSpPr>
            <p:nvPr/>
          </p:nvCxnSpPr>
          <p:spPr>
            <a:xfrm>
              <a:off x="5009561" y="1213900"/>
              <a:ext cx="1236903" cy="1668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9" idx="2"/>
              <a:endCxn id="16" idx="0"/>
            </p:cNvCxnSpPr>
            <p:nvPr/>
          </p:nvCxnSpPr>
          <p:spPr>
            <a:xfrm flipH="1">
              <a:off x="4322325" y="1735030"/>
              <a:ext cx="678347" cy="40484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9" idx="2"/>
              <a:endCxn id="11" idx="0"/>
            </p:cNvCxnSpPr>
            <p:nvPr/>
          </p:nvCxnSpPr>
          <p:spPr>
            <a:xfrm>
              <a:off x="5000672" y="1735030"/>
              <a:ext cx="728406" cy="4052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923959" y="2139873"/>
              <a:ext cx="79673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USB</a:t>
              </a:r>
              <a:endParaRPr lang="en-US" sz="10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6158442" y="1352863"/>
              <a:ext cx="176044" cy="72345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00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139700" y="274638"/>
            <a:ext cx="8839200" cy="6524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Expressing Attributed Feature Models in ClaferMoo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76700" y="1601960"/>
            <a:ext cx="5651500" cy="5909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abstract</a:t>
            </a:r>
            <a:r>
              <a:rPr lang="en-US" sz="1400" dirty="0"/>
              <a:t> </a:t>
            </a:r>
            <a:r>
              <a:rPr lang="en-US" sz="1400" dirty="0" err="1" smtClean="0"/>
              <a:t>MobilePhone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b="1" dirty="0"/>
              <a:t>or</a:t>
            </a:r>
            <a:r>
              <a:rPr lang="en-US" sz="1400" dirty="0"/>
              <a:t> </a:t>
            </a:r>
            <a:r>
              <a:rPr lang="en-US" sz="1400" dirty="0" smtClean="0"/>
              <a:t>Connectivity</a:t>
            </a:r>
          </a:p>
          <a:p>
            <a:r>
              <a:rPr lang="en-US" sz="1400" dirty="0"/>
              <a:t>		Bluetooth : </a:t>
            </a:r>
            <a:r>
              <a:rPr lang="en-US" sz="1400" dirty="0" smtClean="0"/>
              <a:t>Feature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[</a:t>
            </a:r>
            <a:r>
              <a:rPr lang="en-US" sz="1400" dirty="0"/>
              <a:t>performance = </a:t>
            </a:r>
            <a:r>
              <a:rPr lang="en-US" sz="1400" dirty="0" smtClean="0"/>
              <a:t>300 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 </a:t>
            </a:r>
            <a:r>
              <a:rPr lang="it-IT" sz="1400" dirty="0" smtClean="0"/>
              <a:t>cost </a:t>
            </a:r>
            <a:r>
              <a:rPr lang="it-IT" sz="1400" dirty="0"/>
              <a:t>= </a:t>
            </a:r>
            <a:r>
              <a:rPr lang="it-IT" sz="1400" dirty="0" smtClean="0"/>
              <a:t>50 </a:t>
            </a:r>
            <a:r>
              <a:rPr lang="en-US" sz="1400" dirty="0" smtClean="0"/>
              <a:t>]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</a:t>
            </a:r>
            <a:r>
              <a:rPr lang="en-US" sz="1400" dirty="0"/>
              <a:t>USB : </a:t>
            </a:r>
            <a:r>
              <a:rPr lang="en-US" sz="1400" dirty="0" smtClean="0"/>
              <a:t>Feature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[</a:t>
            </a:r>
            <a:r>
              <a:rPr lang="en-US" sz="1400" dirty="0"/>
              <a:t>performance = </a:t>
            </a:r>
            <a:r>
              <a:rPr lang="en-US" sz="1400" dirty="0" smtClean="0"/>
              <a:t>500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 cost = 35 ]</a:t>
            </a:r>
            <a:endParaRPr lang="en-US" sz="1400" dirty="0"/>
          </a:p>
          <a:p>
            <a:r>
              <a:rPr lang="en-US" sz="1400" dirty="0"/>
              <a:t>	</a:t>
            </a:r>
            <a:r>
              <a:rPr lang="en-US" sz="1400" dirty="0" err="1"/>
              <a:t>PasswordProtection</a:t>
            </a:r>
            <a:r>
              <a:rPr lang="en-US" sz="1400" dirty="0"/>
              <a:t> : </a:t>
            </a:r>
            <a:r>
              <a:rPr lang="en-US" sz="1400" dirty="0" smtClean="0"/>
              <a:t>SecurityFeature ?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 [ security = 1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   performance = 20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  cost = 10 ]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total_performance</a:t>
            </a:r>
            <a:r>
              <a:rPr lang="en-US" sz="1400" dirty="0"/>
              <a:t> : integer</a:t>
            </a:r>
          </a:p>
          <a:p>
            <a:r>
              <a:rPr lang="en-US" sz="1400" dirty="0"/>
              <a:t>		[</a:t>
            </a:r>
            <a:r>
              <a:rPr lang="en-US" sz="1400" dirty="0" err="1"/>
              <a:t>total_performance</a:t>
            </a:r>
            <a:r>
              <a:rPr lang="en-US" sz="1400" dirty="0"/>
              <a:t> = </a:t>
            </a:r>
            <a:r>
              <a:rPr lang="en-US" sz="1400" b="1" dirty="0"/>
              <a:t>sum</a:t>
            </a:r>
            <a:r>
              <a:rPr lang="en-US" sz="1400" dirty="0"/>
              <a:t> </a:t>
            </a:r>
            <a:r>
              <a:rPr lang="en-US" sz="1400" dirty="0" err="1"/>
              <a:t>Feature.performance</a:t>
            </a:r>
            <a:r>
              <a:rPr lang="en-US" sz="1400" dirty="0"/>
              <a:t> ]</a:t>
            </a:r>
          </a:p>
          <a:p>
            <a:r>
              <a:rPr lang="en-US" sz="1400" dirty="0" smtClean="0"/>
              <a:t>	..</a:t>
            </a:r>
            <a:endParaRPr lang="en-US" sz="1400" dirty="0"/>
          </a:p>
          <a:p>
            <a:r>
              <a:rPr lang="en-US" sz="1400" dirty="0"/>
              <a:t>	</a:t>
            </a:r>
            <a:r>
              <a:rPr lang="en-US" sz="1400" dirty="0" err="1"/>
              <a:t>total_security</a:t>
            </a:r>
            <a:r>
              <a:rPr lang="en-US" sz="1400" dirty="0"/>
              <a:t> : integer</a:t>
            </a:r>
          </a:p>
          <a:p>
            <a:r>
              <a:rPr lang="en-US" sz="1400" dirty="0"/>
              <a:t>		[ </a:t>
            </a:r>
            <a:r>
              <a:rPr lang="en-US" sz="1400" dirty="0" err="1"/>
              <a:t>total_security</a:t>
            </a:r>
            <a:r>
              <a:rPr lang="en-US" sz="1400" dirty="0"/>
              <a:t> = sum SecurityFeature .security</a:t>
            </a:r>
            <a:r>
              <a:rPr lang="en-US" sz="1400" dirty="0" smtClean="0"/>
              <a:t>]</a:t>
            </a:r>
          </a:p>
          <a:p>
            <a:endParaRPr lang="en-US" sz="1400" dirty="0" smtClean="0"/>
          </a:p>
          <a:p>
            <a:r>
              <a:rPr lang="en-US" sz="1400" dirty="0" err="1" smtClean="0"/>
              <a:t>MyPhone</a:t>
            </a:r>
            <a:r>
              <a:rPr lang="en-US" sz="1400" dirty="0" smtClean="0"/>
              <a:t> </a:t>
            </a:r>
            <a:r>
              <a:rPr lang="en-US" sz="1400" dirty="0"/>
              <a:t>: </a:t>
            </a:r>
            <a:r>
              <a:rPr lang="en-US" sz="1400" dirty="0" err="1"/>
              <a:t>MobilePhone</a:t>
            </a:r>
            <a:endParaRPr lang="en-US" sz="1400" dirty="0"/>
          </a:p>
          <a:p>
            <a:r>
              <a:rPr lang="en-US" sz="1400" dirty="0"/>
              <a:t>	[ </a:t>
            </a:r>
            <a:r>
              <a:rPr lang="en-US" sz="1400" dirty="0" err="1"/>
              <a:t>PasswordProtection</a:t>
            </a:r>
            <a:r>
              <a:rPr lang="en-US" sz="1400" dirty="0"/>
              <a:t> ]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&lt;</a:t>
            </a:r>
            <a:r>
              <a:rPr lang="en-US" sz="1400" b="1" dirty="0"/>
              <a:t>&lt; max </a:t>
            </a:r>
            <a:r>
              <a:rPr lang="en-US" sz="1400" b="1" dirty="0" err="1"/>
              <a:t>MyPhone.total_performance</a:t>
            </a:r>
            <a:r>
              <a:rPr lang="en-US" sz="1400" b="1" dirty="0"/>
              <a:t> &gt;&gt;</a:t>
            </a:r>
          </a:p>
          <a:p>
            <a:r>
              <a:rPr lang="en-US" sz="1400" b="1" dirty="0"/>
              <a:t>&lt;&lt; min </a:t>
            </a:r>
            <a:r>
              <a:rPr lang="en-US" sz="1400" b="1" dirty="0" err="1"/>
              <a:t>MyPhone.total_cost</a:t>
            </a:r>
            <a:r>
              <a:rPr lang="en-US" sz="1400" b="1" dirty="0"/>
              <a:t> &gt;&gt;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479210" y="1738834"/>
            <a:ext cx="2985913" cy="2389523"/>
            <a:chOff x="3923959" y="952500"/>
            <a:chExt cx="2793373" cy="1350025"/>
          </a:xfrm>
        </p:grpSpPr>
        <p:sp>
          <p:nvSpPr>
            <p:cNvPr id="7" name="Arc 6"/>
            <p:cNvSpPr/>
            <p:nvPr/>
          </p:nvSpPr>
          <p:spPr>
            <a:xfrm>
              <a:off x="4674656" y="1594395"/>
              <a:ext cx="652029" cy="281268"/>
            </a:xfrm>
            <a:prstGeom prst="arc">
              <a:avLst>
                <a:gd name="adj1" fmla="val 2732645"/>
                <a:gd name="adj2" fmla="val 8098050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64993" y="952500"/>
              <a:ext cx="889135" cy="261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Mobile Phone</a:t>
              </a:r>
              <a:endParaRPr lang="en-US" sz="10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56104" y="1572736"/>
              <a:ext cx="889135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Connectivity</a:t>
              </a:r>
              <a:endParaRPr lang="en-US" sz="10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75596" y="1380766"/>
              <a:ext cx="941736" cy="3542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Password </a:t>
              </a:r>
            </a:p>
            <a:p>
              <a:pPr algn="ctr"/>
              <a:r>
                <a:rPr lang="en-US" sz="1000" dirty="0" smtClean="0"/>
                <a:t>Protection</a:t>
              </a:r>
              <a:endParaRPr lang="en-US" sz="10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325187" y="2140231"/>
              <a:ext cx="80778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Bluetooth</a:t>
              </a:r>
              <a:endParaRPr lang="en-US" sz="1000" dirty="0"/>
            </a:p>
          </p:txBody>
        </p:sp>
        <p:cxnSp>
          <p:nvCxnSpPr>
            <p:cNvPr id="12" name="Straight Connector 11"/>
            <p:cNvCxnSpPr>
              <a:stCxn id="8" idx="2"/>
              <a:endCxn id="9" idx="0"/>
            </p:cNvCxnSpPr>
            <p:nvPr/>
          </p:nvCxnSpPr>
          <p:spPr>
            <a:xfrm flipH="1">
              <a:off x="5000672" y="1213900"/>
              <a:ext cx="8889" cy="3588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2"/>
              <a:endCxn id="10" idx="0"/>
            </p:cNvCxnSpPr>
            <p:nvPr/>
          </p:nvCxnSpPr>
          <p:spPr>
            <a:xfrm>
              <a:off x="5009561" y="1213900"/>
              <a:ext cx="1236903" cy="1668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9" idx="2"/>
              <a:endCxn id="16" idx="0"/>
            </p:cNvCxnSpPr>
            <p:nvPr/>
          </p:nvCxnSpPr>
          <p:spPr>
            <a:xfrm flipH="1">
              <a:off x="4322325" y="1735030"/>
              <a:ext cx="678347" cy="40484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9" idx="2"/>
              <a:endCxn id="11" idx="0"/>
            </p:cNvCxnSpPr>
            <p:nvPr/>
          </p:nvCxnSpPr>
          <p:spPr>
            <a:xfrm>
              <a:off x="5000672" y="1735030"/>
              <a:ext cx="728406" cy="4052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923959" y="2139873"/>
              <a:ext cx="79673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USB</a:t>
              </a:r>
              <a:endParaRPr lang="en-US" sz="10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6158442" y="1352863"/>
              <a:ext cx="176044" cy="72345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75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139700" y="274638"/>
            <a:ext cx="8839200" cy="6524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Expressing Attributed Feature Models in ClaferMoo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76700" y="1601960"/>
            <a:ext cx="5651500" cy="5909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abstract</a:t>
            </a:r>
            <a:r>
              <a:rPr lang="en-US" sz="1400" dirty="0"/>
              <a:t> </a:t>
            </a:r>
            <a:r>
              <a:rPr lang="en-US" sz="1400" dirty="0" err="1" smtClean="0"/>
              <a:t>MobilePhone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b="1" dirty="0"/>
              <a:t>or</a:t>
            </a:r>
            <a:r>
              <a:rPr lang="en-US" sz="1400" dirty="0"/>
              <a:t> </a:t>
            </a:r>
            <a:r>
              <a:rPr lang="en-US" sz="1400" dirty="0" smtClean="0"/>
              <a:t>Connectivity</a:t>
            </a:r>
          </a:p>
          <a:p>
            <a:r>
              <a:rPr lang="en-US" sz="1400" dirty="0"/>
              <a:t>		Bluetooth : </a:t>
            </a:r>
            <a:r>
              <a:rPr lang="en-US" sz="1400" dirty="0" smtClean="0"/>
              <a:t>Feature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[</a:t>
            </a:r>
            <a:r>
              <a:rPr lang="en-US" sz="1400" dirty="0"/>
              <a:t>performance = </a:t>
            </a:r>
            <a:r>
              <a:rPr lang="en-US" sz="1400" dirty="0" smtClean="0"/>
              <a:t>300 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 </a:t>
            </a:r>
            <a:r>
              <a:rPr lang="it-IT" sz="1400" dirty="0" smtClean="0"/>
              <a:t>cost </a:t>
            </a:r>
            <a:r>
              <a:rPr lang="it-IT" sz="1400" dirty="0"/>
              <a:t>= </a:t>
            </a:r>
            <a:r>
              <a:rPr lang="it-IT" sz="1400" dirty="0" smtClean="0"/>
              <a:t>50 </a:t>
            </a:r>
            <a:r>
              <a:rPr lang="en-US" sz="1400" dirty="0" smtClean="0"/>
              <a:t>]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</a:t>
            </a:r>
            <a:r>
              <a:rPr lang="en-US" sz="1400" dirty="0"/>
              <a:t>USB : </a:t>
            </a:r>
            <a:r>
              <a:rPr lang="en-US" sz="1400" dirty="0" smtClean="0"/>
              <a:t>Feature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[</a:t>
            </a:r>
            <a:r>
              <a:rPr lang="en-US" sz="1400" dirty="0"/>
              <a:t>performance = </a:t>
            </a:r>
            <a:r>
              <a:rPr lang="en-US" sz="1400" dirty="0" smtClean="0"/>
              <a:t>500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 cost = 35 ]</a:t>
            </a:r>
            <a:endParaRPr lang="en-US" sz="1400" dirty="0"/>
          </a:p>
          <a:p>
            <a:r>
              <a:rPr lang="en-US" sz="1400" dirty="0"/>
              <a:t>	</a:t>
            </a:r>
            <a:r>
              <a:rPr lang="en-US" sz="1400" dirty="0" err="1"/>
              <a:t>PasswordProtection</a:t>
            </a:r>
            <a:r>
              <a:rPr lang="en-US" sz="1400" dirty="0"/>
              <a:t> : </a:t>
            </a:r>
            <a:r>
              <a:rPr lang="en-US" sz="1400" dirty="0" smtClean="0"/>
              <a:t>SecurityFeature ?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 [ security = 1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   performance = 20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  cost = 10 ]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total_performance</a:t>
            </a:r>
            <a:r>
              <a:rPr lang="en-US" sz="1400" dirty="0"/>
              <a:t> : integer</a:t>
            </a:r>
          </a:p>
          <a:p>
            <a:r>
              <a:rPr lang="en-US" sz="1400" dirty="0"/>
              <a:t>		[</a:t>
            </a:r>
            <a:r>
              <a:rPr lang="en-US" sz="1400" dirty="0" err="1"/>
              <a:t>total_performance</a:t>
            </a:r>
            <a:r>
              <a:rPr lang="en-US" sz="1400" dirty="0"/>
              <a:t> = </a:t>
            </a:r>
            <a:r>
              <a:rPr lang="en-US" sz="1400" b="1" dirty="0"/>
              <a:t>sum</a:t>
            </a:r>
            <a:r>
              <a:rPr lang="en-US" sz="1400" dirty="0"/>
              <a:t> </a:t>
            </a:r>
            <a:r>
              <a:rPr lang="en-US" sz="1400" dirty="0" err="1"/>
              <a:t>Feature.performance</a:t>
            </a:r>
            <a:r>
              <a:rPr lang="en-US" sz="1400" dirty="0"/>
              <a:t> ]</a:t>
            </a:r>
          </a:p>
          <a:p>
            <a:r>
              <a:rPr lang="en-US" sz="1400" dirty="0" smtClean="0"/>
              <a:t>	..</a:t>
            </a:r>
            <a:endParaRPr lang="en-US" sz="1400" dirty="0"/>
          </a:p>
          <a:p>
            <a:r>
              <a:rPr lang="en-US" sz="1400" dirty="0"/>
              <a:t>	</a:t>
            </a:r>
            <a:r>
              <a:rPr lang="en-US" sz="1400" dirty="0" err="1"/>
              <a:t>total_security</a:t>
            </a:r>
            <a:r>
              <a:rPr lang="en-US" sz="1400" dirty="0"/>
              <a:t> : integer</a:t>
            </a:r>
          </a:p>
          <a:p>
            <a:r>
              <a:rPr lang="en-US" sz="1400" dirty="0"/>
              <a:t>		[ </a:t>
            </a:r>
            <a:r>
              <a:rPr lang="en-US" sz="1400" dirty="0" err="1"/>
              <a:t>total_security</a:t>
            </a:r>
            <a:r>
              <a:rPr lang="en-US" sz="1400" dirty="0"/>
              <a:t> = sum SecurityFeature .security</a:t>
            </a:r>
            <a:r>
              <a:rPr lang="en-US" sz="1400" dirty="0" smtClean="0"/>
              <a:t>]</a:t>
            </a:r>
          </a:p>
          <a:p>
            <a:endParaRPr lang="en-US" sz="1400" dirty="0" smtClean="0"/>
          </a:p>
          <a:p>
            <a:r>
              <a:rPr lang="en-US" sz="1400" dirty="0" err="1" smtClean="0"/>
              <a:t>MyPhone</a:t>
            </a:r>
            <a:r>
              <a:rPr lang="en-US" sz="1400" dirty="0" smtClean="0"/>
              <a:t> </a:t>
            </a:r>
            <a:r>
              <a:rPr lang="en-US" sz="1400" dirty="0"/>
              <a:t>: </a:t>
            </a:r>
            <a:r>
              <a:rPr lang="en-US" sz="1400" dirty="0" err="1"/>
              <a:t>MobilePhone</a:t>
            </a:r>
            <a:endParaRPr lang="en-US" sz="1400" dirty="0"/>
          </a:p>
          <a:p>
            <a:r>
              <a:rPr lang="en-US" sz="1400" dirty="0"/>
              <a:t>	[ </a:t>
            </a:r>
            <a:r>
              <a:rPr lang="en-US" sz="1400" dirty="0" err="1"/>
              <a:t>PasswordProtection</a:t>
            </a:r>
            <a:r>
              <a:rPr lang="en-US" sz="1400" dirty="0"/>
              <a:t> ]</a:t>
            </a:r>
          </a:p>
          <a:p>
            <a:endParaRPr lang="en-US" sz="1400" dirty="0" smtClean="0"/>
          </a:p>
          <a:p>
            <a:r>
              <a:rPr lang="en-US" sz="1400" dirty="0" smtClean="0"/>
              <a:t>&lt;</a:t>
            </a:r>
            <a:r>
              <a:rPr lang="en-US" sz="1400" dirty="0"/>
              <a:t>&lt; max </a:t>
            </a:r>
            <a:r>
              <a:rPr lang="en-US" sz="1400" dirty="0" err="1"/>
              <a:t>MyPhone.total_performance</a:t>
            </a:r>
            <a:r>
              <a:rPr lang="en-US" sz="1400" dirty="0"/>
              <a:t> &gt;&gt;</a:t>
            </a:r>
          </a:p>
          <a:p>
            <a:r>
              <a:rPr lang="en-US" sz="1400" dirty="0"/>
              <a:t>&lt;&lt; min </a:t>
            </a:r>
            <a:r>
              <a:rPr lang="en-US" sz="1400" dirty="0" err="1"/>
              <a:t>MyPhone.total_cost</a:t>
            </a:r>
            <a:r>
              <a:rPr lang="en-US" sz="1400" dirty="0"/>
              <a:t> &gt;&gt;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479210" y="1738834"/>
            <a:ext cx="2985913" cy="2389523"/>
            <a:chOff x="3923959" y="952500"/>
            <a:chExt cx="2793373" cy="1350025"/>
          </a:xfrm>
        </p:grpSpPr>
        <p:sp>
          <p:nvSpPr>
            <p:cNvPr id="7" name="Arc 6"/>
            <p:cNvSpPr/>
            <p:nvPr/>
          </p:nvSpPr>
          <p:spPr>
            <a:xfrm>
              <a:off x="4674656" y="1594395"/>
              <a:ext cx="652029" cy="281268"/>
            </a:xfrm>
            <a:prstGeom prst="arc">
              <a:avLst>
                <a:gd name="adj1" fmla="val 2732645"/>
                <a:gd name="adj2" fmla="val 8098050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64993" y="952500"/>
              <a:ext cx="889135" cy="261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Mobile Phone</a:t>
              </a:r>
              <a:endParaRPr lang="en-US" sz="10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56104" y="1572736"/>
              <a:ext cx="889135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Connectivity</a:t>
              </a:r>
              <a:endParaRPr lang="en-US" sz="10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75596" y="1380766"/>
              <a:ext cx="941736" cy="3542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Password </a:t>
              </a:r>
            </a:p>
            <a:p>
              <a:pPr algn="ctr"/>
              <a:r>
                <a:rPr lang="en-US" sz="1000" dirty="0" smtClean="0"/>
                <a:t>Protection</a:t>
              </a:r>
              <a:endParaRPr lang="en-US" sz="10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325187" y="2140231"/>
              <a:ext cx="80778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Bluetooth</a:t>
              </a:r>
              <a:endParaRPr lang="en-US" sz="1000" dirty="0"/>
            </a:p>
          </p:txBody>
        </p:sp>
        <p:cxnSp>
          <p:nvCxnSpPr>
            <p:cNvPr id="12" name="Straight Connector 11"/>
            <p:cNvCxnSpPr>
              <a:stCxn id="8" idx="2"/>
              <a:endCxn id="9" idx="0"/>
            </p:cNvCxnSpPr>
            <p:nvPr/>
          </p:nvCxnSpPr>
          <p:spPr>
            <a:xfrm flipH="1">
              <a:off x="5000672" y="1213900"/>
              <a:ext cx="8889" cy="3588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2"/>
              <a:endCxn id="10" idx="0"/>
            </p:cNvCxnSpPr>
            <p:nvPr/>
          </p:nvCxnSpPr>
          <p:spPr>
            <a:xfrm>
              <a:off x="5009561" y="1213900"/>
              <a:ext cx="1236903" cy="1668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9" idx="2"/>
              <a:endCxn id="16" idx="0"/>
            </p:cNvCxnSpPr>
            <p:nvPr/>
          </p:nvCxnSpPr>
          <p:spPr>
            <a:xfrm flipH="1">
              <a:off x="4322325" y="1735030"/>
              <a:ext cx="678347" cy="40484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9" idx="2"/>
              <a:endCxn id="11" idx="0"/>
            </p:cNvCxnSpPr>
            <p:nvPr/>
          </p:nvCxnSpPr>
          <p:spPr>
            <a:xfrm>
              <a:off x="5000672" y="1735030"/>
              <a:ext cx="728406" cy="4052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923959" y="2139873"/>
              <a:ext cx="79673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USB</a:t>
              </a:r>
              <a:endParaRPr lang="en-US" sz="10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6158442" y="1352863"/>
              <a:ext cx="176044" cy="72345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39700" y="4423171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/>
              <a:t>MyPhone</a:t>
            </a:r>
            <a:r>
              <a:rPr lang="en-US" b="1" dirty="0"/>
              <a:t> : </a:t>
            </a:r>
            <a:r>
              <a:rPr lang="en-US" b="1" dirty="0" err="1" smtClean="0"/>
              <a:t>MobilePhone</a:t>
            </a:r>
            <a:endParaRPr lang="en-US" b="1" dirty="0" smtClean="0"/>
          </a:p>
          <a:p>
            <a:r>
              <a:rPr lang="en-US" b="1" dirty="0"/>
              <a:t>	</a:t>
            </a:r>
            <a:r>
              <a:rPr lang="en-US" b="1" dirty="0" smtClean="0"/>
              <a:t>Connectivity</a:t>
            </a:r>
          </a:p>
          <a:p>
            <a:r>
              <a:rPr lang="en-US" b="1" dirty="0"/>
              <a:t>	</a:t>
            </a:r>
            <a:r>
              <a:rPr lang="en-US" b="1" dirty="0" smtClean="0"/>
              <a:t>	USB</a:t>
            </a:r>
          </a:p>
          <a:p>
            <a:r>
              <a:rPr lang="en-US" b="1" dirty="0"/>
              <a:t>	</a:t>
            </a:r>
            <a:r>
              <a:rPr lang="en-US" b="1" dirty="0" err="1" smtClean="0"/>
              <a:t>PasswordProtection</a:t>
            </a:r>
            <a:endParaRPr lang="en-US" b="1" dirty="0" smtClean="0"/>
          </a:p>
          <a:p>
            <a:r>
              <a:rPr lang="en-US" b="1" dirty="0"/>
              <a:t>	</a:t>
            </a:r>
            <a:r>
              <a:rPr lang="en-US" b="1" dirty="0" err="1" smtClean="0"/>
              <a:t>total_cost</a:t>
            </a:r>
            <a:r>
              <a:rPr lang="en-US" b="1" dirty="0" smtClean="0"/>
              <a:t> = 45</a:t>
            </a:r>
          </a:p>
          <a:p>
            <a:r>
              <a:rPr lang="en-US" b="1" dirty="0"/>
              <a:t>	</a:t>
            </a:r>
            <a:r>
              <a:rPr lang="en-US" b="1" dirty="0" err="1" smtClean="0"/>
              <a:t>total_performance</a:t>
            </a:r>
            <a:r>
              <a:rPr lang="en-US" b="1" dirty="0" smtClean="0"/>
              <a:t> = 525</a:t>
            </a:r>
          </a:p>
          <a:p>
            <a:r>
              <a:rPr lang="en-US" b="1" dirty="0"/>
              <a:t>	</a:t>
            </a:r>
            <a:r>
              <a:rPr lang="en-US" b="1" dirty="0" err="1" smtClean="0"/>
              <a:t>total_security</a:t>
            </a:r>
            <a:r>
              <a:rPr lang="en-US" b="1" dirty="0" smtClean="0"/>
              <a:t> = 1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04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9162"/>
          </a:xfrm>
        </p:spPr>
        <p:txBody>
          <a:bodyPr>
            <a:normAutofit fontScale="90000"/>
          </a:bodyPr>
          <a:lstStyle/>
          <a:p>
            <a:r>
              <a:rPr lang="en-US" dirty="0"/>
              <a:t>ClaferMoo Implementation Architecture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216154" y="2040328"/>
            <a:ext cx="0" cy="635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3"/>
            <a:endCxn id="15" idx="1"/>
          </p:cNvCxnSpPr>
          <p:nvPr/>
        </p:nvCxnSpPr>
        <p:spPr>
          <a:xfrm>
            <a:off x="2020242" y="3216533"/>
            <a:ext cx="167391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5" idx="3"/>
            <a:endCxn id="17" idx="1"/>
          </p:cNvCxnSpPr>
          <p:nvPr/>
        </p:nvCxnSpPr>
        <p:spPr>
          <a:xfrm flipV="1">
            <a:off x="5257198" y="3209310"/>
            <a:ext cx="1992895" cy="72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7" idx="2"/>
            <a:endCxn id="19" idx="0"/>
          </p:cNvCxnSpPr>
          <p:nvPr/>
        </p:nvCxnSpPr>
        <p:spPr>
          <a:xfrm>
            <a:off x="8031614" y="3685560"/>
            <a:ext cx="0" cy="11446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flipH="1">
            <a:off x="5695612" y="2691315"/>
            <a:ext cx="15544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Conjunctive </a:t>
            </a:r>
          </a:p>
          <a:p>
            <a:r>
              <a:rPr lang="en-US" dirty="0" smtClean="0"/>
              <a:t>Normal Form + </a:t>
            </a:r>
            <a:r>
              <a:rPr lang="en-US" dirty="0" smtClean="0">
                <a:solidFill>
                  <a:srgbClr val="FF0000"/>
                </a:solidFill>
              </a:rPr>
              <a:t>Objectives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740283"/>
            <a:ext cx="1563042" cy="952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Clafer</a:t>
            </a:r>
          </a:p>
          <a:p>
            <a:pPr algn="ctr"/>
            <a:r>
              <a:rPr lang="en-US" dirty="0" smtClean="0"/>
              <a:t>Translator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694156" y="2740283"/>
            <a:ext cx="1563042" cy="952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Alloy +</a:t>
            </a:r>
          </a:p>
          <a:p>
            <a:pPr algn="ctr"/>
            <a:r>
              <a:rPr lang="en-US" dirty="0" err="1" smtClean="0"/>
              <a:t>Moolloy</a:t>
            </a:r>
            <a:r>
              <a:rPr lang="en-US" dirty="0" smtClean="0"/>
              <a:t> Extension</a:t>
            </a: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250093" y="2733060"/>
            <a:ext cx="1563042" cy="952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Kodkod</a:t>
            </a:r>
            <a:r>
              <a:rPr lang="en-US" dirty="0" smtClean="0"/>
              <a:t> +</a:t>
            </a:r>
          </a:p>
          <a:p>
            <a:pPr algn="ctr"/>
            <a:r>
              <a:rPr lang="en-US" dirty="0" err="1" smtClean="0"/>
              <a:t>Moolloy</a:t>
            </a:r>
            <a:r>
              <a:rPr lang="en-US" dirty="0" smtClean="0"/>
              <a:t> Extension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631564" y="4830187"/>
            <a:ext cx="800100" cy="6105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SAT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15693" y="1213532"/>
            <a:ext cx="2265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Clafer Feature Models</a:t>
            </a:r>
          </a:p>
          <a:p>
            <a:r>
              <a:rPr lang="en-US" dirty="0" smtClean="0"/>
              <a:t>+ </a:t>
            </a:r>
            <a:r>
              <a:rPr lang="en-US" dirty="0" smtClean="0">
                <a:solidFill>
                  <a:srgbClr val="FF0000"/>
                </a:solidFill>
              </a:rPr>
              <a:t>Quality Objectives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70137" y="2886144"/>
            <a:ext cx="13316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Alloy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+ Objectives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061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Methodology and 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Can real-world attributed Feature Models be expressed in ClaferMoo?</a:t>
            </a:r>
          </a:p>
          <a:p>
            <a:pPr lvl="1"/>
            <a:r>
              <a:rPr lang="en-US" dirty="0" smtClean="0"/>
              <a:t>Mechanical translation of Attributed feature models into </a:t>
            </a:r>
            <a:r>
              <a:rPr lang="en-US" dirty="0"/>
              <a:t>C</a:t>
            </a:r>
            <a:r>
              <a:rPr lang="en-US" dirty="0" smtClean="0"/>
              <a:t>lafer.</a:t>
            </a:r>
          </a:p>
          <a:p>
            <a:r>
              <a:rPr lang="en-US" dirty="0" smtClean="0"/>
              <a:t>How scalable  is the current implementation of ClaferMoo ?</a:t>
            </a:r>
          </a:p>
          <a:p>
            <a:pPr lvl="1"/>
            <a:r>
              <a:rPr lang="en-US" dirty="0" smtClean="0"/>
              <a:t>Measure time to compute Pareto-Front of optimal products for partial configurations.</a:t>
            </a:r>
          </a:p>
          <a:p>
            <a:r>
              <a:rPr lang="en-US" dirty="0" smtClean="0"/>
              <a:t>Used dataset from  9 published attributed feature models by </a:t>
            </a:r>
            <a:r>
              <a:rPr lang="en-US" dirty="0" err="1" smtClean="0"/>
              <a:t>Siegmund</a:t>
            </a:r>
            <a:r>
              <a:rPr lang="en-US" dirty="0" smtClean="0"/>
              <a:t>, </a:t>
            </a:r>
            <a:r>
              <a:rPr lang="en-US" dirty="0" err="1" smtClean="0"/>
              <a:t>Apel</a:t>
            </a:r>
            <a:r>
              <a:rPr lang="en-US" dirty="0" smtClean="0"/>
              <a:t> et 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12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Evaluating Scalability of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0176"/>
            <a:ext cx="5892800" cy="4708525"/>
          </a:xfrm>
        </p:spPr>
        <p:txBody>
          <a:bodyPr>
            <a:normAutofit/>
          </a:bodyPr>
          <a:lstStyle/>
          <a:p>
            <a:r>
              <a:rPr lang="en-US" sz="3000" dirty="0" smtClean="0"/>
              <a:t>For each attributed feature model:</a:t>
            </a:r>
          </a:p>
          <a:p>
            <a:pPr lvl="1"/>
            <a:r>
              <a:rPr lang="en-US" sz="2600" dirty="0" smtClean="0"/>
              <a:t>Randomly generate a set of 10 satisfiable</a:t>
            </a:r>
            <a:r>
              <a:rPr lang="en-US" sz="2600" dirty="0"/>
              <a:t> </a:t>
            </a:r>
            <a:r>
              <a:rPr lang="en-US" sz="2600" dirty="0" smtClean="0"/>
              <a:t>partially-configured products</a:t>
            </a:r>
          </a:p>
          <a:p>
            <a:pPr lvl="2"/>
            <a:r>
              <a:rPr lang="en-US" sz="2200" dirty="0" smtClean="0"/>
              <a:t>Feature are either:</a:t>
            </a:r>
          </a:p>
          <a:p>
            <a:pPr lvl="3"/>
            <a:r>
              <a:rPr lang="en-US" sz="1900" dirty="0" smtClean="0"/>
              <a:t> selected</a:t>
            </a:r>
          </a:p>
          <a:p>
            <a:pPr lvl="3"/>
            <a:r>
              <a:rPr lang="en-US" sz="1900" dirty="0" smtClean="0"/>
              <a:t>not selected </a:t>
            </a:r>
          </a:p>
          <a:p>
            <a:pPr lvl="3"/>
            <a:r>
              <a:rPr lang="en-US" sz="1900" dirty="0" smtClean="0"/>
              <a:t>unconstrained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417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3"/>
          <p:cNvSpPr/>
          <p:nvPr/>
        </p:nvSpPr>
        <p:spPr>
          <a:xfrm>
            <a:off x="3384345" y="3052442"/>
            <a:ext cx="1045492" cy="837803"/>
          </a:xfrm>
          <a:prstGeom prst="arc">
            <a:avLst>
              <a:gd name="adj1" fmla="val 1691281"/>
              <a:gd name="adj2" fmla="val 9004476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8506" y="1435657"/>
            <a:ext cx="1425677" cy="4834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MobilePhone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94253" y="2987925"/>
            <a:ext cx="1425677" cy="4834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Connectivity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904649" y="2746625"/>
            <a:ext cx="2119704" cy="4834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PasswordProtection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273730" y="4435525"/>
            <a:ext cx="1295230" cy="4834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Bluetooth</a:t>
            </a:r>
            <a:endParaRPr lang="en-US" dirty="0"/>
          </a:p>
        </p:txBody>
      </p:sp>
      <p:cxnSp>
        <p:nvCxnSpPr>
          <p:cNvPr id="17" name="Straight Connector 16"/>
          <p:cNvCxnSpPr>
            <a:stCxn id="7" idx="2"/>
            <a:endCxn id="8" idx="0"/>
          </p:cNvCxnSpPr>
          <p:nvPr/>
        </p:nvCxnSpPr>
        <p:spPr>
          <a:xfrm flipH="1">
            <a:off x="3907092" y="1919076"/>
            <a:ext cx="14253" cy="10688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2"/>
            <a:endCxn id="10" idx="0"/>
          </p:cNvCxnSpPr>
          <p:nvPr/>
        </p:nvCxnSpPr>
        <p:spPr>
          <a:xfrm>
            <a:off x="3921345" y="1919076"/>
            <a:ext cx="3043156" cy="8275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2"/>
            <a:endCxn id="33" idx="0"/>
          </p:cNvCxnSpPr>
          <p:nvPr/>
        </p:nvCxnSpPr>
        <p:spPr>
          <a:xfrm flipH="1">
            <a:off x="2180644" y="3471344"/>
            <a:ext cx="1726448" cy="9641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8" idx="2"/>
            <a:endCxn id="12" idx="0"/>
          </p:cNvCxnSpPr>
          <p:nvPr/>
        </p:nvCxnSpPr>
        <p:spPr>
          <a:xfrm>
            <a:off x="3907092" y="3471344"/>
            <a:ext cx="14253" cy="9641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541888" y="4918944"/>
            <a:ext cx="1277512" cy="457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cost = 35</a:t>
            </a:r>
          </a:p>
          <a:p>
            <a:pPr algn="ctr"/>
            <a:r>
              <a:rPr lang="en-US" sz="1200" dirty="0" smtClean="0"/>
              <a:t>perform= 500</a:t>
            </a:r>
            <a:endParaRPr lang="en-US" sz="1200" dirty="0"/>
          </a:p>
        </p:txBody>
      </p:sp>
      <p:sp>
        <p:nvSpPr>
          <p:cNvPr id="27" name="Rectangle 26"/>
          <p:cNvSpPr/>
          <p:nvPr/>
        </p:nvSpPr>
        <p:spPr>
          <a:xfrm>
            <a:off x="3273730" y="4918944"/>
            <a:ext cx="1300542" cy="457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cost = 50</a:t>
            </a:r>
          </a:p>
          <a:p>
            <a:pPr algn="ctr"/>
            <a:r>
              <a:rPr lang="en-US" sz="1200" dirty="0" smtClean="0"/>
              <a:t>perform = 300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5904649" y="3230044"/>
            <a:ext cx="2119704" cy="5545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cost = 10</a:t>
            </a:r>
          </a:p>
          <a:p>
            <a:pPr algn="ctr"/>
            <a:r>
              <a:rPr lang="en-US" sz="1200" dirty="0" smtClean="0"/>
              <a:t>perform = 20</a:t>
            </a:r>
          </a:p>
          <a:p>
            <a:pPr algn="ctr"/>
            <a:r>
              <a:rPr lang="en-US" sz="1200" dirty="0" smtClean="0"/>
              <a:t>Security = 1</a:t>
            </a:r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1541888" y="4435525"/>
            <a:ext cx="1277512" cy="4834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USB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4937114" y="4489141"/>
            <a:ext cx="1295230" cy="4834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Wifi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4937114" y="4972560"/>
            <a:ext cx="1300542" cy="457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cost = 85</a:t>
            </a:r>
          </a:p>
          <a:p>
            <a:pPr algn="ctr"/>
            <a:r>
              <a:rPr lang="en-US" sz="1200" dirty="0" smtClean="0"/>
              <a:t>perform =  725</a:t>
            </a:r>
            <a:endParaRPr lang="en-US" sz="1200" dirty="0"/>
          </a:p>
        </p:txBody>
      </p:sp>
      <p:cxnSp>
        <p:nvCxnSpPr>
          <p:cNvPr id="39" name="Straight Connector 38"/>
          <p:cNvCxnSpPr>
            <a:stCxn id="8" idx="2"/>
            <a:endCxn id="37" idx="0"/>
          </p:cNvCxnSpPr>
          <p:nvPr/>
        </p:nvCxnSpPr>
        <p:spPr>
          <a:xfrm>
            <a:off x="3907092" y="3471344"/>
            <a:ext cx="1677637" cy="10177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6823363" y="2638880"/>
            <a:ext cx="282276" cy="21549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itle 1"/>
          <p:cNvSpPr>
            <a:spLocks noGrp="1"/>
          </p:cNvSpPr>
          <p:nvPr>
            <p:ph type="title"/>
          </p:nvPr>
        </p:nvSpPr>
        <p:spPr>
          <a:xfrm>
            <a:off x="459472" y="-4762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Mobile Phone Product Line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5836335"/>
            <a:ext cx="904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Variability is modeled  explicitly using feature models.</a:t>
            </a:r>
          </a:p>
          <a:p>
            <a:r>
              <a:rPr lang="en-US" sz="2400" dirty="0" smtClean="0"/>
              <a:t>Quality Attributes can be considered using attributed feature models.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26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Evaluating Scalability of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0176"/>
            <a:ext cx="5892800" cy="470852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For each attributed feature model:</a:t>
            </a:r>
          </a:p>
          <a:p>
            <a:pPr lvl="1"/>
            <a:r>
              <a:rPr lang="en-US" dirty="0" smtClean="0"/>
              <a:t>Randomly generate a set of 10 satisfiable</a:t>
            </a:r>
            <a:r>
              <a:rPr lang="en-US" dirty="0"/>
              <a:t> </a:t>
            </a:r>
            <a:r>
              <a:rPr lang="en-US" dirty="0" smtClean="0"/>
              <a:t>partially-configured products</a:t>
            </a:r>
          </a:p>
          <a:p>
            <a:pPr lvl="2"/>
            <a:r>
              <a:rPr lang="en-US" dirty="0" smtClean="0"/>
              <a:t>Feature are either:</a:t>
            </a:r>
          </a:p>
          <a:p>
            <a:pPr lvl="3"/>
            <a:r>
              <a:rPr lang="en-US" dirty="0" smtClean="0"/>
              <a:t> selected</a:t>
            </a:r>
          </a:p>
          <a:p>
            <a:pPr lvl="3"/>
            <a:r>
              <a:rPr lang="en-US" dirty="0" smtClean="0"/>
              <a:t>not selected </a:t>
            </a:r>
          </a:p>
          <a:p>
            <a:pPr lvl="3"/>
            <a:r>
              <a:rPr lang="en-US" dirty="0" smtClean="0"/>
              <a:t>unconstrained</a:t>
            </a:r>
          </a:p>
          <a:p>
            <a:pPr lvl="1"/>
            <a:r>
              <a:rPr lang="en-US" dirty="0" smtClean="0"/>
              <a:t>Optimize over quality attributes and measure running times to compute the Pareto-Front, repeating 20 times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30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07000" y="262165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r>
              <a:rPr lang="en-US" dirty="0" err="1"/>
              <a:t>MyPhone</a:t>
            </a:r>
            <a:r>
              <a:rPr lang="en-US" dirty="0"/>
              <a:t> : </a:t>
            </a:r>
            <a:r>
              <a:rPr lang="en-US" dirty="0" err="1"/>
              <a:t>MobilePhone</a:t>
            </a:r>
            <a:endParaRPr lang="en-US" dirty="0"/>
          </a:p>
          <a:p>
            <a:r>
              <a:rPr lang="en-US" dirty="0"/>
              <a:t>	[ </a:t>
            </a:r>
            <a:r>
              <a:rPr lang="en-US" dirty="0" err="1"/>
              <a:t>PasswordProtection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   !USB	]</a:t>
            </a:r>
            <a:endParaRPr lang="en-US" dirty="0"/>
          </a:p>
          <a:p>
            <a:endParaRPr lang="en-US" dirty="0"/>
          </a:p>
          <a:p>
            <a:r>
              <a:rPr lang="en-US" dirty="0"/>
              <a:t>&lt;&lt; max </a:t>
            </a:r>
            <a:r>
              <a:rPr lang="en-US" dirty="0" err="1"/>
              <a:t>MyPhone.total_performance</a:t>
            </a:r>
            <a:r>
              <a:rPr lang="en-US" dirty="0"/>
              <a:t> &gt;&gt;</a:t>
            </a:r>
          </a:p>
          <a:p>
            <a:r>
              <a:rPr lang="en-US" dirty="0"/>
              <a:t>&lt;&lt; min </a:t>
            </a:r>
            <a:r>
              <a:rPr lang="en-US" dirty="0" err="1"/>
              <a:t>MyPhone.total_cost</a:t>
            </a:r>
            <a:r>
              <a:rPr lang="en-US" dirty="0"/>
              <a:t> &gt;&gt;</a:t>
            </a:r>
          </a:p>
        </p:txBody>
      </p:sp>
    </p:spTree>
    <p:extLst>
      <p:ext uri="{BB962C8B-B14F-4D97-AF65-F5344CB8AC3E}">
        <p14:creationId xmlns:p14="http://schemas.microsoft.com/office/powerpoint/2010/main" val="4010178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25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Experimental Evaluation on Published Models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300547"/>
              </p:ext>
            </p:extLst>
          </p:nvPr>
        </p:nvGraphicFramePr>
        <p:xfrm>
          <a:off x="1257300" y="1610151"/>
          <a:ext cx="6311900" cy="4303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2750"/>
                <a:gridCol w="1162050"/>
                <a:gridCol w="3467100"/>
              </a:tblGrid>
              <a:tr h="643152">
                <a:tc>
                  <a:txBody>
                    <a:bodyPr/>
                    <a:lstStyle/>
                    <a:p>
                      <a:r>
                        <a:rPr lang="en-US" dirty="0" smtClean="0"/>
                        <a:t>Variant-Rich</a:t>
                      </a:r>
                      <a:r>
                        <a:rPr lang="en-US" baseline="0" dirty="0" smtClean="0"/>
                        <a:t> Software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Quality Attributes Objectives</a:t>
                      </a:r>
                      <a:endParaRPr lang="en-US" dirty="0"/>
                    </a:p>
                  </a:txBody>
                  <a:tcPr/>
                </a:tc>
              </a:tr>
              <a:tr h="439397">
                <a:tc>
                  <a:txBody>
                    <a:bodyPr/>
                    <a:lstStyle/>
                    <a:p>
                      <a:r>
                        <a:rPr lang="en-US" dirty="0" smtClean="0"/>
                        <a:t>Berkeley DB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Footprint, Price, Reliability</a:t>
                      </a:r>
                      <a:endParaRPr lang="en-US" dirty="0"/>
                    </a:p>
                  </a:txBody>
                  <a:tcPr/>
                </a:tc>
              </a:tr>
              <a:tr h="40785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Prevayler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Footprint</a:t>
                      </a:r>
                    </a:p>
                  </a:txBody>
                  <a:tcPr/>
                </a:tc>
              </a:tr>
              <a:tr h="40785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ZipMe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Footprint</a:t>
                      </a:r>
                    </a:p>
                  </a:txBody>
                  <a:tcPr/>
                </a:tc>
              </a:tr>
              <a:tr h="407854">
                <a:tc>
                  <a:txBody>
                    <a:bodyPr/>
                    <a:lstStyle/>
                    <a:p>
                      <a:r>
                        <a:rPr lang="en-US" dirty="0" smtClean="0"/>
                        <a:t>Berkeley DB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Footprint</a:t>
                      </a:r>
                    </a:p>
                  </a:txBody>
                  <a:tcPr/>
                </a:tc>
              </a:tr>
              <a:tr h="407854">
                <a:tc>
                  <a:txBody>
                    <a:bodyPr/>
                    <a:lstStyle/>
                    <a:p>
                      <a:r>
                        <a:rPr lang="en-US" dirty="0" smtClean="0"/>
                        <a:t>Apache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Performance</a:t>
                      </a:r>
                      <a:endParaRPr lang="en-US" dirty="0"/>
                    </a:p>
                  </a:txBody>
                  <a:tcPr/>
                </a:tc>
              </a:tr>
              <a:tr h="40785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PKJab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Footprint</a:t>
                      </a:r>
                      <a:endParaRPr lang="en-US" dirty="0"/>
                    </a:p>
                  </a:txBody>
                  <a:tcPr/>
                </a:tc>
              </a:tr>
              <a:tr h="40785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LinkedList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Footprint</a:t>
                      </a:r>
                      <a:endParaRPr lang="en-US" dirty="0"/>
                    </a:p>
                  </a:txBody>
                  <a:tcPr/>
                </a:tc>
              </a:tr>
              <a:tr h="407854">
                <a:tc>
                  <a:txBody>
                    <a:bodyPr/>
                    <a:lstStyle/>
                    <a:p>
                      <a:r>
                        <a:rPr lang="en-US" dirty="0" smtClean="0"/>
                        <a:t>SQLite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Footprint</a:t>
                      </a:r>
                      <a:endParaRPr lang="en-US" dirty="0"/>
                    </a:p>
                  </a:txBody>
                  <a:tcPr/>
                </a:tc>
              </a:tr>
              <a:tr h="35030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UMLViolet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Footprint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6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2500" cy="4746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Experimental Evaluation on Published Models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389016"/>
              </p:ext>
            </p:extLst>
          </p:nvPr>
        </p:nvGraphicFramePr>
        <p:xfrm>
          <a:off x="876300" y="1447800"/>
          <a:ext cx="7975600" cy="5054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000811"/>
                <a:gridCol w="1183589"/>
                <a:gridCol w="1765300"/>
                <a:gridCol w="2400300"/>
              </a:tblGrid>
              <a:tr h="671521">
                <a:tc>
                  <a:txBody>
                    <a:bodyPr/>
                    <a:lstStyle/>
                    <a:p>
                      <a:r>
                        <a:rPr lang="en-US" dirty="0" smtClean="0"/>
                        <a:t>Variant-Rich</a:t>
                      </a:r>
                      <a:r>
                        <a:rPr lang="en-US" baseline="0" dirty="0" smtClean="0"/>
                        <a:t> Software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Pareto Front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to compute Pareto-Front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Median Pareto Front Size for Partial Configurations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Median Time to Compute</a:t>
                      </a:r>
                      <a:r>
                        <a:rPr lang="en-US" baseline="0" dirty="0" smtClean="0"/>
                        <a:t> PF for Partial Configurations</a:t>
                      </a:r>
                      <a:endParaRPr lang="en-US" dirty="0"/>
                    </a:p>
                  </a:txBody>
                  <a:tcPr/>
                </a:tc>
              </a:tr>
              <a:tr h="458779">
                <a:tc>
                  <a:txBody>
                    <a:bodyPr/>
                    <a:lstStyle/>
                    <a:p>
                      <a:r>
                        <a:rPr lang="en-US" dirty="0" smtClean="0"/>
                        <a:t>Berkeley DB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 min.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 s.</a:t>
                      </a:r>
                      <a:endParaRPr lang="en-US" dirty="0"/>
                    </a:p>
                  </a:txBody>
                  <a:tcPr/>
                </a:tc>
              </a:tr>
              <a:tr h="42584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Prevayler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r>
                        <a:rPr lang="en-US" baseline="0" dirty="0" smtClean="0"/>
                        <a:t> s.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 </a:t>
                      </a:r>
                      <a:r>
                        <a:rPr lang="en-US" dirty="0" err="1" smtClean="0"/>
                        <a:t>ms.</a:t>
                      </a:r>
                      <a:endParaRPr lang="en-US" dirty="0" smtClean="0"/>
                    </a:p>
                  </a:txBody>
                  <a:tcPr/>
                </a:tc>
              </a:tr>
              <a:tr h="42584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ZipMe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 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ms.</a:t>
                      </a:r>
                      <a:endParaRPr lang="en-US" dirty="0" smtClean="0"/>
                    </a:p>
                  </a:txBody>
                  <a:tcPr/>
                </a:tc>
              </a:tr>
              <a:tr h="425845">
                <a:tc>
                  <a:txBody>
                    <a:bodyPr/>
                    <a:lstStyle/>
                    <a:p>
                      <a:r>
                        <a:rPr lang="en-US" dirty="0" smtClean="0"/>
                        <a:t>Berkeley DB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 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 s.</a:t>
                      </a:r>
                    </a:p>
                  </a:txBody>
                  <a:tcPr/>
                </a:tc>
              </a:tr>
              <a:tr h="425845">
                <a:tc>
                  <a:txBody>
                    <a:bodyPr/>
                    <a:lstStyle/>
                    <a:p>
                      <a:r>
                        <a:rPr lang="en-US" dirty="0" smtClean="0"/>
                        <a:t>Apache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 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90 </a:t>
                      </a:r>
                      <a:r>
                        <a:rPr lang="en-US" dirty="0" err="1" smtClean="0"/>
                        <a:t>ms.</a:t>
                      </a:r>
                      <a:endParaRPr lang="en-US" dirty="0" smtClean="0"/>
                    </a:p>
                  </a:txBody>
                  <a:tcPr/>
                </a:tc>
              </a:tr>
              <a:tr h="42584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PKJab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r>
                        <a:rPr lang="en-US" baseline="0" dirty="0" smtClean="0"/>
                        <a:t> s.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 </a:t>
                      </a:r>
                      <a:r>
                        <a:rPr lang="en-US" dirty="0" err="1" smtClean="0"/>
                        <a:t>ms.</a:t>
                      </a:r>
                      <a:endParaRPr lang="en-US" dirty="0"/>
                    </a:p>
                  </a:txBody>
                  <a:tcPr/>
                </a:tc>
              </a:tr>
              <a:tr h="42584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LinkedList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 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 s.</a:t>
                      </a:r>
                      <a:endParaRPr lang="en-US" dirty="0"/>
                    </a:p>
                  </a:txBody>
                  <a:tcPr/>
                </a:tc>
              </a:tr>
              <a:tr h="425845">
                <a:tc>
                  <a:txBody>
                    <a:bodyPr/>
                    <a:lstStyle/>
                    <a:p>
                      <a:r>
                        <a:rPr lang="en-US" dirty="0" smtClean="0"/>
                        <a:t>SQLite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 11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 18 min</a:t>
                      </a:r>
                      <a:endParaRPr lang="en-US" dirty="0"/>
                    </a:p>
                  </a:txBody>
                  <a:tcPr/>
                </a:tc>
              </a:tr>
              <a:tr h="42584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UMLViolet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9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Limitations</a:t>
            </a:r>
          </a:p>
          <a:p>
            <a:pPr lvl="1"/>
            <a:r>
              <a:rPr lang="en-US" dirty="0" smtClean="0"/>
              <a:t>Most models found in published literature were single-objective</a:t>
            </a:r>
          </a:p>
          <a:p>
            <a:pPr lvl="1"/>
            <a:r>
              <a:rPr lang="en-US" dirty="0" smtClean="0"/>
              <a:t>Feature Interactions were not considered in our experiments</a:t>
            </a:r>
          </a:p>
          <a:p>
            <a:pPr lvl="1"/>
            <a:r>
              <a:rPr lang="en-US" dirty="0" smtClean="0"/>
              <a:t>Method </a:t>
            </a:r>
            <a:r>
              <a:rPr lang="en-US" dirty="0"/>
              <a:t>scales to small to medium variability </a:t>
            </a:r>
            <a:r>
              <a:rPr lang="en-US" dirty="0" smtClean="0"/>
              <a:t>models</a:t>
            </a:r>
            <a:endParaRPr lang="en-US" dirty="0"/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/>
              <a:t>Will test different </a:t>
            </a:r>
            <a:r>
              <a:rPr lang="en-US" dirty="0" smtClean="0"/>
              <a:t>back-ends </a:t>
            </a:r>
            <a:r>
              <a:rPr lang="en-US" dirty="0"/>
              <a:t>for multi-objective </a:t>
            </a:r>
            <a:r>
              <a:rPr lang="en-US" dirty="0" smtClean="0"/>
              <a:t>reasoning</a:t>
            </a:r>
            <a:endParaRPr lang="en-US" dirty="0"/>
          </a:p>
          <a:p>
            <a:pPr lvl="1"/>
            <a:r>
              <a:rPr lang="en-US" dirty="0" smtClean="0"/>
              <a:t>Plan on applying to a dataset to be provided by our industrial partner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43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Multi-objective optimization and </a:t>
            </a:r>
            <a:r>
              <a:rPr lang="en-US" dirty="0"/>
              <a:t>e</a:t>
            </a:r>
            <a:r>
              <a:rPr lang="en-US" dirty="0" smtClean="0"/>
              <a:t>xplicitly modelling quality attributes helps stakeholders see the different alternatives</a:t>
            </a:r>
          </a:p>
          <a:p>
            <a:r>
              <a:rPr lang="en-US" dirty="0" smtClean="0"/>
              <a:t>Language combining inheritance and types with feature models helps represent quality attributes and optimize over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78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88936" y="1744613"/>
            <a:ext cx="1199444" cy="646331"/>
          </a:xfrm>
          <a:prstGeom prst="rect">
            <a:avLst/>
          </a:prstGeom>
          <a:noFill/>
          <a:ln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Variability</a:t>
            </a:r>
          </a:p>
          <a:p>
            <a:pPr algn="ctr"/>
            <a:r>
              <a:rPr lang="en-US" dirty="0" smtClean="0"/>
              <a:t>Modelling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36758" y="1962404"/>
            <a:ext cx="1832208" cy="369332"/>
          </a:xfrm>
          <a:prstGeom prst="rect">
            <a:avLst/>
          </a:prstGeom>
          <a:noFill/>
          <a:ln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Measurement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85797" y="5232064"/>
            <a:ext cx="1308099" cy="646331"/>
          </a:xfrm>
          <a:prstGeom prst="rect">
            <a:avLst/>
          </a:prstGeom>
          <a:noFill/>
          <a:ln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Product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Derivation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4128269" y="1979799"/>
            <a:ext cx="1093611" cy="301036"/>
          </a:xfrm>
          <a:prstGeom prst="rightArrow">
            <a:avLst/>
          </a:prstGeom>
          <a:solidFill>
            <a:schemeClr val="accent1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5835176" y="2370343"/>
            <a:ext cx="183391" cy="2835964"/>
          </a:xfrm>
          <a:prstGeom prst="downArrow">
            <a:avLst/>
          </a:prstGeom>
          <a:solidFill>
            <a:schemeClr val="accent1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5" name="Left Arrow 14"/>
          <p:cNvSpPr/>
          <p:nvPr/>
        </p:nvSpPr>
        <p:spPr bwMode="auto">
          <a:xfrm>
            <a:off x="4010342" y="5349914"/>
            <a:ext cx="818444" cy="310445"/>
          </a:xfrm>
          <a:prstGeom prst="leftArrow">
            <a:avLst/>
          </a:prstGeom>
          <a:solidFill>
            <a:schemeClr val="accent1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1835213" y="1989205"/>
            <a:ext cx="681566" cy="254000"/>
          </a:xfrm>
          <a:prstGeom prst="rightArrow">
            <a:avLst/>
          </a:prstGeom>
          <a:solidFill>
            <a:schemeClr val="accent1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375309"/>
            <a:ext cx="218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Domain </a:t>
            </a:r>
          </a:p>
          <a:p>
            <a:pPr algn="ctr"/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4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24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Software Product </a:t>
            </a:r>
            <a:r>
              <a:rPr lang="en-US" dirty="0"/>
              <a:t>D</a:t>
            </a:r>
            <a:r>
              <a:rPr lang="en-US" dirty="0" smtClean="0"/>
              <a:t>erivation </a:t>
            </a:r>
            <a:r>
              <a:rPr lang="en-US" dirty="0"/>
              <a:t>P</a:t>
            </a:r>
            <a:r>
              <a:rPr lang="en-US" dirty="0" smtClean="0"/>
              <a:t>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2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65"/>
    </mc:Choice>
    <mc:Fallback xmlns="">
      <p:transition xmlns:p14="http://schemas.microsoft.com/office/powerpoint/2010/main" spd="slow" advTm="1696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88936" y="1744613"/>
            <a:ext cx="1199444" cy="646331"/>
          </a:xfrm>
          <a:prstGeom prst="rect">
            <a:avLst/>
          </a:prstGeom>
          <a:noFill/>
          <a:ln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Variability</a:t>
            </a:r>
          </a:p>
          <a:p>
            <a:pPr algn="ctr"/>
            <a:r>
              <a:rPr lang="en-US" dirty="0" smtClean="0"/>
              <a:t>Modelling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36758" y="1962404"/>
            <a:ext cx="1832208" cy="369332"/>
          </a:xfrm>
          <a:prstGeom prst="rect">
            <a:avLst/>
          </a:prstGeom>
          <a:noFill/>
          <a:ln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Measurement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85797" y="5232064"/>
            <a:ext cx="1308099" cy="646331"/>
          </a:xfrm>
          <a:prstGeom prst="rect">
            <a:avLst/>
          </a:prstGeom>
          <a:noFill/>
          <a:ln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Product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Derivation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4128269" y="1979799"/>
            <a:ext cx="1093611" cy="301036"/>
          </a:xfrm>
          <a:prstGeom prst="rightArrow">
            <a:avLst/>
          </a:prstGeom>
          <a:solidFill>
            <a:schemeClr val="accent1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5835176" y="2370343"/>
            <a:ext cx="183391" cy="2835964"/>
          </a:xfrm>
          <a:prstGeom prst="downArrow">
            <a:avLst/>
          </a:prstGeom>
          <a:solidFill>
            <a:schemeClr val="accent1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5" name="Left Arrow 14"/>
          <p:cNvSpPr/>
          <p:nvPr/>
        </p:nvSpPr>
        <p:spPr bwMode="auto">
          <a:xfrm>
            <a:off x="4010342" y="5349914"/>
            <a:ext cx="818444" cy="310445"/>
          </a:xfrm>
          <a:prstGeom prst="leftArrow">
            <a:avLst/>
          </a:prstGeom>
          <a:solidFill>
            <a:schemeClr val="accent1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1835213" y="1989205"/>
            <a:ext cx="681566" cy="254000"/>
          </a:xfrm>
          <a:prstGeom prst="rightArrow">
            <a:avLst/>
          </a:prstGeom>
          <a:solidFill>
            <a:schemeClr val="accent1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375309"/>
            <a:ext cx="218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Domain </a:t>
            </a:r>
          </a:p>
          <a:p>
            <a:pPr algn="ctr"/>
            <a:r>
              <a:rPr lang="en-US" dirty="0" smtClean="0"/>
              <a:t>Analysis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2108806" y="2550474"/>
            <a:ext cx="2719980" cy="735274"/>
            <a:chOff x="3525593" y="952500"/>
            <a:chExt cx="3191739" cy="1286520"/>
          </a:xfrm>
        </p:grpSpPr>
        <p:sp>
          <p:nvSpPr>
            <p:cNvPr id="45" name="Arc 44"/>
            <p:cNvSpPr/>
            <p:nvPr/>
          </p:nvSpPr>
          <p:spPr>
            <a:xfrm>
              <a:off x="4674656" y="1594395"/>
              <a:ext cx="652029" cy="281268"/>
            </a:xfrm>
            <a:prstGeom prst="arc">
              <a:avLst>
                <a:gd name="adj1" fmla="val 1691281"/>
                <a:gd name="adj2" fmla="val 9004476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564993" y="952500"/>
              <a:ext cx="889135" cy="261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Mobile Phone</a:t>
              </a:r>
              <a:endParaRPr lang="en-US" sz="8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556104" y="1572736"/>
              <a:ext cx="889135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Connectivity</a:t>
              </a:r>
              <a:endParaRPr lang="en-US" sz="800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775596" y="1380766"/>
              <a:ext cx="941736" cy="3542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Password </a:t>
              </a:r>
            </a:p>
            <a:p>
              <a:pPr algn="ctr"/>
              <a:r>
                <a:rPr lang="en-US" sz="800" dirty="0" smtClean="0"/>
                <a:t>Protection</a:t>
              </a:r>
              <a:endParaRPr lang="en-US" sz="800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605670" y="2058726"/>
              <a:ext cx="80778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Bluetooth</a:t>
              </a:r>
              <a:endParaRPr lang="en-US" sz="800" dirty="0"/>
            </a:p>
          </p:txBody>
        </p:sp>
        <p:cxnSp>
          <p:nvCxnSpPr>
            <p:cNvPr id="50" name="Straight Connector 49"/>
            <p:cNvCxnSpPr>
              <a:stCxn id="46" idx="2"/>
              <a:endCxn id="47" idx="0"/>
            </p:cNvCxnSpPr>
            <p:nvPr/>
          </p:nvCxnSpPr>
          <p:spPr>
            <a:xfrm flipH="1">
              <a:off x="5000672" y="1213900"/>
              <a:ext cx="8889" cy="3588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6" idx="2"/>
              <a:endCxn id="48" idx="0"/>
            </p:cNvCxnSpPr>
            <p:nvPr/>
          </p:nvCxnSpPr>
          <p:spPr>
            <a:xfrm>
              <a:off x="5009561" y="1213900"/>
              <a:ext cx="1236903" cy="1668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7" idx="2"/>
              <a:endCxn id="54" idx="0"/>
            </p:cNvCxnSpPr>
            <p:nvPr/>
          </p:nvCxnSpPr>
          <p:spPr>
            <a:xfrm flipH="1">
              <a:off x="3923958" y="1735030"/>
              <a:ext cx="1076713" cy="323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7" idx="2"/>
              <a:endCxn id="49" idx="0"/>
            </p:cNvCxnSpPr>
            <p:nvPr/>
          </p:nvCxnSpPr>
          <p:spPr>
            <a:xfrm>
              <a:off x="5000671" y="1735030"/>
              <a:ext cx="8889" cy="323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3525593" y="2058726"/>
              <a:ext cx="79673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USB</a:t>
              </a:r>
              <a:endParaRPr lang="en-US" sz="8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643053" y="2076726"/>
              <a:ext cx="80778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 smtClean="0"/>
                <a:t>Wifi</a:t>
              </a:r>
              <a:endParaRPr lang="en-US" sz="800" dirty="0"/>
            </a:p>
          </p:txBody>
        </p:sp>
        <p:cxnSp>
          <p:nvCxnSpPr>
            <p:cNvPr id="56" name="Straight Connector 55"/>
            <p:cNvCxnSpPr>
              <a:stCxn id="47" idx="2"/>
              <a:endCxn id="55" idx="0"/>
            </p:cNvCxnSpPr>
            <p:nvPr/>
          </p:nvCxnSpPr>
          <p:spPr>
            <a:xfrm>
              <a:off x="5000671" y="1735030"/>
              <a:ext cx="1046272" cy="341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6158442" y="1352863"/>
              <a:ext cx="176044" cy="72345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</p:grpSp>
      <p:sp>
        <p:nvSpPr>
          <p:cNvPr id="8" name="Rectangle 7"/>
          <p:cNvSpPr/>
          <p:nvPr/>
        </p:nvSpPr>
        <p:spPr>
          <a:xfrm>
            <a:off x="2302676" y="3470534"/>
            <a:ext cx="21415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C0504D"/>
                </a:solidFill>
              </a:rPr>
              <a:t>Feature Model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5</a:t>
            </a:fld>
            <a:endParaRPr lang="en-US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24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Software Product </a:t>
            </a:r>
            <a:r>
              <a:rPr lang="en-US" dirty="0"/>
              <a:t>D</a:t>
            </a:r>
            <a:r>
              <a:rPr lang="en-US" dirty="0" smtClean="0"/>
              <a:t>erivation </a:t>
            </a:r>
            <a:r>
              <a:rPr lang="en-US" dirty="0"/>
              <a:t>P</a:t>
            </a:r>
            <a:r>
              <a:rPr lang="en-US" dirty="0" smtClean="0"/>
              <a:t>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52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65"/>
    </mc:Choice>
    <mc:Fallback xmlns="">
      <p:transition xmlns:p14="http://schemas.microsoft.com/office/powerpoint/2010/main" spd="slow" advTm="1696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88936" y="1744613"/>
            <a:ext cx="1199444" cy="646331"/>
          </a:xfrm>
          <a:prstGeom prst="rect">
            <a:avLst/>
          </a:prstGeom>
          <a:noFill/>
          <a:ln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Variability</a:t>
            </a:r>
          </a:p>
          <a:p>
            <a:pPr algn="ctr"/>
            <a:r>
              <a:rPr lang="en-US" dirty="0" smtClean="0"/>
              <a:t>Modelling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36758" y="1962404"/>
            <a:ext cx="1832208" cy="369332"/>
          </a:xfrm>
          <a:prstGeom prst="rect">
            <a:avLst/>
          </a:prstGeom>
          <a:noFill/>
          <a:ln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Measurement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85797" y="5232064"/>
            <a:ext cx="1308099" cy="646331"/>
          </a:xfrm>
          <a:prstGeom prst="rect">
            <a:avLst/>
          </a:prstGeom>
          <a:noFill/>
          <a:ln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Product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Derivation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4128269" y="1979799"/>
            <a:ext cx="1093611" cy="301036"/>
          </a:xfrm>
          <a:prstGeom prst="rightArrow">
            <a:avLst/>
          </a:prstGeom>
          <a:solidFill>
            <a:schemeClr val="accent1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5835176" y="2370343"/>
            <a:ext cx="183391" cy="2835964"/>
          </a:xfrm>
          <a:prstGeom prst="downArrow">
            <a:avLst/>
          </a:prstGeom>
          <a:solidFill>
            <a:schemeClr val="accent1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5" name="Left Arrow 14"/>
          <p:cNvSpPr/>
          <p:nvPr/>
        </p:nvSpPr>
        <p:spPr bwMode="auto">
          <a:xfrm>
            <a:off x="4010342" y="5349914"/>
            <a:ext cx="818444" cy="310445"/>
          </a:xfrm>
          <a:prstGeom prst="leftArrow">
            <a:avLst/>
          </a:prstGeom>
          <a:solidFill>
            <a:schemeClr val="accent1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1835213" y="1989205"/>
            <a:ext cx="681566" cy="254000"/>
          </a:xfrm>
          <a:prstGeom prst="rightArrow">
            <a:avLst/>
          </a:prstGeom>
          <a:solidFill>
            <a:schemeClr val="accent1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375309"/>
            <a:ext cx="218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Domain </a:t>
            </a:r>
          </a:p>
          <a:p>
            <a:pPr algn="ctr"/>
            <a:r>
              <a:rPr lang="en-US" dirty="0" smtClean="0"/>
              <a:t>Analysis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2108806" y="2550474"/>
            <a:ext cx="2719980" cy="735274"/>
            <a:chOff x="3525593" y="952500"/>
            <a:chExt cx="3191739" cy="1286520"/>
          </a:xfrm>
        </p:grpSpPr>
        <p:sp>
          <p:nvSpPr>
            <p:cNvPr id="45" name="Arc 44"/>
            <p:cNvSpPr/>
            <p:nvPr/>
          </p:nvSpPr>
          <p:spPr>
            <a:xfrm>
              <a:off x="4674656" y="1594395"/>
              <a:ext cx="652029" cy="281268"/>
            </a:xfrm>
            <a:prstGeom prst="arc">
              <a:avLst>
                <a:gd name="adj1" fmla="val 1691281"/>
                <a:gd name="adj2" fmla="val 9004476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564993" y="952500"/>
              <a:ext cx="889135" cy="261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Mobile Phone</a:t>
              </a:r>
              <a:endParaRPr lang="en-US" sz="8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556104" y="1572736"/>
              <a:ext cx="889135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Connectivity</a:t>
              </a:r>
              <a:endParaRPr lang="en-US" sz="800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775596" y="1380766"/>
              <a:ext cx="941736" cy="3542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Password </a:t>
              </a:r>
            </a:p>
            <a:p>
              <a:pPr algn="ctr"/>
              <a:r>
                <a:rPr lang="en-US" sz="800" dirty="0" smtClean="0"/>
                <a:t>Protection</a:t>
              </a:r>
              <a:endParaRPr lang="en-US" sz="800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605670" y="2058726"/>
              <a:ext cx="80778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Bluetooth</a:t>
              </a:r>
              <a:endParaRPr lang="en-US" sz="800" dirty="0"/>
            </a:p>
          </p:txBody>
        </p:sp>
        <p:cxnSp>
          <p:nvCxnSpPr>
            <p:cNvPr id="50" name="Straight Connector 49"/>
            <p:cNvCxnSpPr>
              <a:stCxn id="46" idx="2"/>
              <a:endCxn id="47" idx="0"/>
            </p:cNvCxnSpPr>
            <p:nvPr/>
          </p:nvCxnSpPr>
          <p:spPr>
            <a:xfrm flipH="1">
              <a:off x="5000672" y="1213900"/>
              <a:ext cx="8889" cy="3588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6" idx="2"/>
              <a:endCxn id="48" idx="0"/>
            </p:cNvCxnSpPr>
            <p:nvPr/>
          </p:nvCxnSpPr>
          <p:spPr>
            <a:xfrm>
              <a:off x="5009561" y="1213900"/>
              <a:ext cx="1236903" cy="1668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7" idx="2"/>
              <a:endCxn id="54" idx="0"/>
            </p:cNvCxnSpPr>
            <p:nvPr/>
          </p:nvCxnSpPr>
          <p:spPr>
            <a:xfrm flipH="1">
              <a:off x="3923958" y="1735030"/>
              <a:ext cx="1076713" cy="323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7" idx="2"/>
              <a:endCxn id="49" idx="0"/>
            </p:cNvCxnSpPr>
            <p:nvPr/>
          </p:nvCxnSpPr>
          <p:spPr>
            <a:xfrm>
              <a:off x="5000671" y="1735030"/>
              <a:ext cx="8889" cy="323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3525593" y="2058726"/>
              <a:ext cx="79673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USB</a:t>
              </a:r>
              <a:endParaRPr lang="en-US" sz="8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643053" y="2076726"/>
              <a:ext cx="80778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 smtClean="0"/>
                <a:t>Wifi</a:t>
              </a:r>
              <a:endParaRPr lang="en-US" sz="800" dirty="0"/>
            </a:p>
          </p:txBody>
        </p:sp>
        <p:cxnSp>
          <p:nvCxnSpPr>
            <p:cNvPr id="56" name="Straight Connector 55"/>
            <p:cNvCxnSpPr>
              <a:stCxn id="47" idx="2"/>
              <a:endCxn id="55" idx="0"/>
            </p:cNvCxnSpPr>
            <p:nvPr/>
          </p:nvCxnSpPr>
          <p:spPr>
            <a:xfrm>
              <a:off x="5000671" y="1735030"/>
              <a:ext cx="1046272" cy="341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6158442" y="1352863"/>
              <a:ext cx="176044" cy="72345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</p:grpSp>
      <p:sp>
        <p:nvSpPr>
          <p:cNvPr id="8" name="Rectangle 7"/>
          <p:cNvSpPr/>
          <p:nvPr/>
        </p:nvSpPr>
        <p:spPr>
          <a:xfrm>
            <a:off x="2302676" y="3470534"/>
            <a:ext cx="21415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C0504D"/>
                </a:solidFill>
              </a:rPr>
              <a:t>Feature Model</a:t>
            </a:r>
            <a:endParaRPr lang="en-US" dirty="0">
              <a:solidFill>
                <a:srgbClr val="C0504D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464914" y="2739010"/>
            <a:ext cx="2273258" cy="1331487"/>
            <a:chOff x="1541888" y="1435657"/>
            <a:chExt cx="6162545" cy="4389805"/>
          </a:xfrm>
        </p:grpSpPr>
        <p:sp>
          <p:nvSpPr>
            <p:cNvPr id="27" name="Arc 26"/>
            <p:cNvSpPr/>
            <p:nvPr/>
          </p:nvSpPr>
          <p:spPr>
            <a:xfrm>
              <a:off x="3384345" y="3052442"/>
              <a:ext cx="1045492" cy="837803"/>
            </a:xfrm>
            <a:prstGeom prst="arc">
              <a:avLst>
                <a:gd name="adj1" fmla="val 1691281"/>
                <a:gd name="adj2" fmla="val 9004476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60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208506" y="1435657"/>
              <a:ext cx="1425677" cy="48341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Mobile Phone</a:t>
              </a:r>
              <a:endParaRPr lang="en-US" sz="6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194253" y="2987925"/>
              <a:ext cx="1425677" cy="48341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Connectivity</a:t>
              </a:r>
              <a:endParaRPr lang="en-US" sz="6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584728" y="2554421"/>
              <a:ext cx="2119705" cy="4834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Password Protection</a:t>
              </a:r>
              <a:endParaRPr lang="en-US" sz="6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273730" y="4435525"/>
              <a:ext cx="1295230" cy="48341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Bluetooth</a:t>
              </a:r>
              <a:endParaRPr lang="en-US" sz="600" dirty="0"/>
            </a:p>
          </p:txBody>
        </p:sp>
        <p:cxnSp>
          <p:nvCxnSpPr>
            <p:cNvPr id="32" name="Straight Connector 31"/>
            <p:cNvCxnSpPr>
              <a:stCxn id="28" idx="2"/>
              <a:endCxn id="29" idx="0"/>
            </p:cNvCxnSpPr>
            <p:nvPr/>
          </p:nvCxnSpPr>
          <p:spPr>
            <a:xfrm flipH="1">
              <a:off x="3907092" y="1919076"/>
              <a:ext cx="14253" cy="106884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8" idx="2"/>
              <a:endCxn id="30" idx="0"/>
            </p:cNvCxnSpPr>
            <p:nvPr/>
          </p:nvCxnSpPr>
          <p:spPr>
            <a:xfrm>
              <a:off x="3921345" y="1919075"/>
              <a:ext cx="2723236" cy="63534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9" idx="2"/>
              <a:endCxn id="39" idx="0"/>
            </p:cNvCxnSpPr>
            <p:nvPr/>
          </p:nvCxnSpPr>
          <p:spPr>
            <a:xfrm flipH="1">
              <a:off x="2180644" y="3471344"/>
              <a:ext cx="1726448" cy="9641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9" idx="2"/>
              <a:endCxn id="31" idx="0"/>
            </p:cNvCxnSpPr>
            <p:nvPr/>
          </p:nvCxnSpPr>
          <p:spPr>
            <a:xfrm>
              <a:off x="3907092" y="3471344"/>
              <a:ext cx="14253" cy="9641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1541888" y="4918940"/>
              <a:ext cx="1277513" cy="906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cost = 35</a:t>
              </a:r>
            </a:p>
            <a:p>
              <a:pPr algn="ctr"/>
              <a:r>
                <a:rPr lang="en-US" sz="600" dirty="0" smtClean="0"/>
                <a:t>perform= 500</a:t>
              </a:r>
              <a:endParaRPr lang="en-US" sz="6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273731" y="4918943"/>
              <a:ext cx="1300543" cy="906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cost = 50</a:t>
              </a:r>
            </a:p>
            <a:p>
              <a:pPr algn="ctr"/>
              <a:r>
                <a:rPr lang="en-US" sz="600" dirty="0" smtClean="0"/>
                <a:t>perform = 300</a:t>
              </a:r>
              <a:endParaRPr lang="en-US" sz="6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84728" y="3149387"/>
              <a:ext cx="2119705" cy="74085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cost = 10</a:t>
              </a:r>
            </a:p>
            <a:p>
              <a:pPr algn="ctr"/>
              <a:r>
                <a:rPr lang="en-US" sz="600" dirty="0" smtClean="0"/>
                <a:t>perform = 20</a:t>
              </a:r>
            </a:p>
            <a:p>
              <a:pPr algn="ctr"/>
              <a:r>
                <a:rPr lang="en-US" sz="600" dirty="0" smtClean="0"/>
                <a:t>Security = 1</a:t>
              </a:r>
              <a:endParaRPr lang="en-US" sz="6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541888" y="4435525"/>
              <a:ext cx="1277512" cy="48341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USB</a:t>
              </a:r>
              <a:endParaRPr lang="en-US" sz="600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937114" y="4489138"/>
              <a:ext cx="1886249" cy="48342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err="1" smtClean="0"/>
                <a:t>Wifi</a:t>
              </a:r>
              <a:endParaRPr lang="en-US" sz="600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937112" y="4972561"/>
              <a:ext cx="1886251" cy="85290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cost = 85</a:t>
              </a:r>
            </a:p>
            <a:p>
              <a:pPr algn="ctr"/>
              <a:r>
                <a:rPr lang="en-US" sz="600" dirty="0" smtClean="0"/>
                <a:t>perform =  725</a:t>
              </a:r>
              <a:endParaRPr lang="en-US" sz="600" dirty="0"/>
            </a:p>
          </p:txBody>
        </p:sp>
        <p:cxnSp>
          <p:nvCxnSpPr>
            <p:cNvPr id="42" name="Straight Connector 41"/>
            <p:cNvCxnSpPr>
              <a:stCxn id="29" idx="2"/>
              <a:endCxn id="40" idx="0"/>
            </p:cNvCxnSpPr>
            <p:nvPr/>
          </p:nvCxnSpPr>
          <p:spPr>
            <a:xfrm>
              <a:off x="3907091" y="3471343"/>
              <a:ext cx="1973149" cy="101779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 flipH="1" flipV="1">
              <a:off x="6644581" y="2520268"/>
              <a:ext cx="178783" cy="118613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/>
            </a:p>
          </p:txBody>
        </p:sp>
      </p:grpSp>
      <p:sp>
        <p:nvSpPr>
          <p:cNvPr id="58" name="Rectangle 57"/>
          <p:cNvSpPr/>
          <p:nvPr/>
        </p:nvSpPr>
        <p:spPr>
          <a:xfrm>
            <a:off x="6253413" y="4361599"/>
            <a:ext cx="28841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C0504D"/>
                </a:solidFill>
              </a:rPr>
              <a:t>Attributed Feature Models with Quality Attributes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6</a:t>
            </a:fld>
            <a:endParaRPr lang="en-US"/>
          </a:p>
        </p:txBody>
      </p:sp>
      <p:sp>
        <p:nvSpPr>
          <p:cNvPr id="59" name="Title 1"/>
          <p:cNvSpPr>
            <a:spLocks noGrp="1"/>
          </p:cNvSpPr>
          <p:nvPr>
            <p:ph type="title"/>
          </p:nvPr>
        </p:nvSpPr>
        <p:spPr>
          <a:xfrm>
            <a:off x="457200" y="255394"/>
            <a:ext cx="8229600" cy="6524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Software Product </a:t>
            </a:r>
            <a:r>
              <a:rPr lang="en-US" dirty="0"/>
              <a:t>D</a:t>
            </a:r>
            <a:r>
              <a:rPr lang="en-US" dirty="0" smtClean="0"/>
              <a:t>erivation </a:t>
            </a:r>
            <a:r>
              <a:rPr lang="en-US" dirty="0"/>
              <a:t>P</a:t>
            </a:r>
            <a:r>
              <a:rPr lang="en-US" dirty="0" smtClean="0"/>
              <a:t>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2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65"/>
    </mc:Choice>
    <mc:Fallback xmlns="">
      <p:transition xmlns:p14="http://schemas.microsoft.com/office/powerpoint/2010/main" spd="slow" advTm="1696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88936" y="1744613"/>
            <a:ext cx="1199444" cy="646331"/>
          </a:xfrm>
          <a:prstGeom prst="rect">
            <a:avLst/>
          </a:prstGeom>
          <a:noFill/>
          <a:ln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Variability</a:t>
            </a:r>
          </a:p>
          <a:p>
            <a:pPr algn="ctr"/>
            <a:r>
              <a:rPr lang="en-US" dirty="0" smtClean="0"/>
              <a:t>Modelling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36758" y="1962404"/>
            <a:ext cx="1832208" cy="369332"/>
          </a:xfrm>
          <a:prstGeom prst="rect">
            <a:avLst/>
          </a:prstGeom>
          <a:noFill/>
          <a:ln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Measurement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85797" y="5232064"/>
            <a:ext cx="1308099" cy="646331"/>
          </a:xfrm>
          <a:prstGeom prst="rect">
            <a:avLst/>
          </a:prstGeom>
          <a:noFill/>
          <a:ln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Product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Derivation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4128269" y="1979799"/>
            <a:ext cx="1093611" cy="301036"/>
          </a:xfrm>
          <a:prstGeom prst="rightArrow">
            <a:avLst/>
          </a:prstGeom>
          <a:solidFill>
            <a:schemeClr val="accent1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5835176" y="2370343"/>
            <a:ext cx="183391" cy="2835964"/>
          </a:xfrm>
          <a:prstGeom prst="downArrow">
            <a:avLst/>
          </a:prstGeom>
          <a:solidFill>
            <a:schemeClr val="accent1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5" name="Left Arrow 14"/>
          <p:cNvSpPr/>
          <p:nvPr/>
        </p:nvSpPr>
        <p:spPr bwMode="auto">
          <a:xfrm>
            <a:off x="4010342" y="5349914"/>
            <a:ext cx="818444" cy="310445"/>
          </a:xfrm>
          <a:prstGeom prst="leftArrow">
            <a:avLst/>
          </a:prstGeom>
          <a:solidFill>
            <a:schemeClr val="accent1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1835213" y="1989205"/>
            <a:ext cx="681566" cy="254000"/>
          </a:xfrm>
          <a:prstGeom prst="rightArrow">
            <a:avLst/>
          </a:prstGeom>
          <a:solidFill>
            <a:schemeClr val="accent1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375309"/>
            <a:ext cx="218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Domain </a:t>
            </a:r>
          </a:p>
          <a:p>
            <a:pPr algn="ctr"/>
            <a:r>
              <a:rPr lang="en-US" dirty="0" smtClean="0"/>
              <a:t>Analysis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2108806" y="2550474"/>
            <a:ext cx="2719980" cy="735274"/>
            <a:chOff x="3525593" y="952500"/>
            <a:chExt cx="3191739" cy="1286520"/>
          </a:xfrm>
        </p:grpSpPr>
        <p:sp>
          <p:nvSpPr>
            <p:cNvPr id="45" name="Arc 44"/>
            <p:cNvSpPr/>
            <p:nvPr/>
          </p:nvSpPr>
          <p:spPr>
            <a:xfrm>
              <a:off x="4674656" y="1594395"/>
              <a:ext cx="652029" cy="281268"/>
            </a:xfrm>
            <a:prstGeom prst="arc">
              <a:avLst>
                <a:gd name="adj1" fmla="val 1691281"/>
                <a:gd name="adj2" fmla="val 9004476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564993" y="952500"/>
              <a:ext cx="889135" cy="261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Mobile Phone</a:t>
              </a:r>
              <a:endParaRPr lang="en-US" sz="8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556104" y="1572736"/>
              <a:ext cx="889135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Connectivity</a:t>
              </a:r>
              <a:endParaRPr lang="en-US" sz="800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775596" y="1380766"/>
              <a:ext cx="941736" cy="3542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Password </a:t>
              </a:r>
            </a:p>
            <a:p>
              <a:pPr algn="ctr"/>
              <a:r>
                <a:rPr lang="en-US" sz="800" dirty="0" smtClean="0"/>
                <a:t>Protection</a:t>
              </a:r>
              <a:endParaRPr lang="en-US" sz="800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605670" y="2058726"/>
              <a:ext cx="80778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Bluetooth</a:t>
              </a:r>
              <a:endParaRPr lang="en-US" sz="800" dirty="0"/>
            </a:p>
          </p:txBody>
        </p:sp>
        <p:cxnSp>
          <p:nvCxnSpPr>
            <p:cNvPr id="50" name="Straight Connector 49"/>
            <p:cNvCxnSpPr>
              <a:stCxn id="46" idx="2"/>
              <a:endCxn id="47" idx="0"/>
            </p:cNvCxnSpPr>
            <p:nvPr/>
          </p:nvCxnSpPr>
          <p:spPr>
            <a:xfrm flipH="1">
              <a:off x="5000672" y="1213900"/>
              <a:ext cx="8889" cy="3588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6" idx="2"/>
              <a:endCxn id="48" idx="0"/>
            </p:cNvCxnSpPr>
            <p:nvPr/>
          </p:nvCxnSpPr>
          <p:spPr>
            <a:xfrm>
              <a:off x="5009561" y="1213900"/>
              <a:ext cx="1236903" cy="1668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7" idx="2"/>
              <a:endCxn id="54" idx="0"/>
            </p:cNvCxnSpPr>
            <p:nvPr/>
          </p:nvCxnSpPr>
          <p:spPr>
            <a:xfrm flipH="1">
              <a:off x="3923958" y="1735030"/>
              <a:ext cx="1076713" cy="323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7" idx="2"/>
              <a:endCxn id="49" idx="0"/>
            </p:cNvCxnSpPr>
            <p:nvPr/>
          </p:nvCxnSpPr>
          <p:spPr>
            <a:xfrm>
              <a:off x="5000671" y="1735030"/>
              <a:ext cx="8889" cy="323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3525593" y="2058726"/>
              <a:ext cx="79673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USB</a:t>
              </a:r>
              <a:endParaRPr lang="en-US" sz="8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643053" y="2076726"/>
              <a:ext cx="80778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 smtClean="0"/>
                <a:t>Wifi</a:t>
              </a:r>
              <a:endParaRPr lang="en-US" sz="800" dirty="0"/>
            </a:p>
          </p:txBody>
        </p:sp>
        <p:cxnSp>
          <p:nvCxnSpPr>
            <p:cNvPr id="56" name="Straight Connector 55"/>
            <p:cNvCxnSpPr>
              <a:stCxn id="47" idx="2"/>
              <a:endCxn id="55" idx="0"/>
            </p:cNvCxnSpPr>
            <p:nvPr/>
          </p:nvCxnSpPr>
          <p:spPr>
            <a:xfrm>
              <a:off x="5000671" y="1735030"/>
              <a:ext cx="1046272" cy="341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6158442" y="1352863"/>
              <a:ext cx="176044" cy="72345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</p:grpSp>
      <p:sp>
        <p:nvSpPr>
          <p:cNvPr id="8" name="Rectangle 7"/>
          <p:cNvSpPr/>
          <p:nvPr/>
        </p:nvSpPr>
        <p:spPr>
          <a:xfrm>
            <a:off x="2302676" y="3470534"/>
            <a:ext cx="21415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C0504D"/>
                </a:solidFill>
              </a:rPr>
              <a:t>Feature Model</a:t>
            </a:r>
            <a:endParaRPr lang="en-US" dirty="0">
              <a:solidFill>
                <a:srgbClr val="C0504D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464914" y="2739010"/>
            <a:ext cx="2273258" cy="1331487"/>
            <a:chOff x="1541888" y="1435657"/>
            <a:chExt cx="6162545" cy="4389805"/>
          </a:xfrm>
        </p:grpSpPr>
        <p:sp>
          <p:nvSpPr>
            <p:cNvPr id="27" name="Arc 26"/>
            <p:cNvSpPr/>
            <p:nvPr/>
          </p:nvSpPr>
          <p:spPr>
            <a:xfrm>
              <a:off x="3384345" y="3052442"/>
              <a:ext cx="1045492" cy="837803"/>
            </a:xfrm>
            <a:prstGeom prst="arc">
              <a:avLst>
                <a:gd name="adj1" fmla="val 1691281"/>
                <a:gd name="adj2" fmla="val 9004476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60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208506" y="1435657"/>
              <a:ext cx="1425677" cy="48341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Mobile Phone</a:t>
              </a:r>
              <a:endParaRPr lang="en-US" sz="6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194253" y="2987925"/>
              <a:ext cx="1425677" cy="48341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Connectivity</a:t>
              </a:r>
              <a:endParaRPr lang="en-US" sz="6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584728" y="2554421"/>
              <a:ext cx="2119705" cy="4834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Password Protection</a:t>
              </a:r>
              <a:endParaRPr lang="en-US" sz="6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273730" y="4435525"/>
              <a:ext cx="1295230" cy="48341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Bluetooth</a:t>
              </a:r>
              <a:endParaRPr lang="en-US" sz="600" dirty="0"/>
            </a:p>
          </p:txBody>
        </p:sp>
        <p:cxnSp>
          <p:nvCxnSpPr>
            <p:cNvPr id="32" name="Straight Connector 31"/>
            <p:cNvCxnSpPr>
              <a:stCxn id="28" idx="2"/>
              <a:endCxn id="29" idx="0"/>
            </p:cNvCxnSpPr>
            <p:nvPr/>
          </p:nvCxnSpPr>
          <p:spPr>
            <a:xfrm flipH="1">
              <a:off x="3907092" y="1919076"/>
              <a:ext cx="14253" cy="106884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8" idx="2"/>
              <a:endCxn id="30" idx="0"/>
            </p:cNvCxnSpPr>
            <p:nvPr/>
          </p:nvCxnSpPr>
          <p:spPr>
            <a:xfrm>
              <a:off x="3921345" y="1919075"/>
              <a:ext cx="2723236" cy="63534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9" idx="2"/>
              <a:endCxn id="39" idx="0"/>
            </p:cNvCxnSpPr>
            <p:nvPr/>
          </p:nvCxnSpPr>
          <p:spPr>
            <a:xfrm flipH="1">
              <a:off x="2180644" y="3471344"/>
              <a:ext cx="1726448" cy="9641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9" idx="2"/>
              <a:endCxn id="31" idx="0"/>
            </p:cNvCxnSpPr>
            <p:nvPr/>
          </p:nvCxnSpPr>
          <p:spPr>
            <a:xfrm>
              <a:off x="3907092" y="3471344"/>
              <a:ext cx="14253" cy="9641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1541888" y="4918940"/>
              <a:ext cx="1277513" cy="906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cost = 35</a:t>
              </a:r>
            </a:p>
            <a:p>
              <a:pPr algn="ctr"/>
              <a:r>
                <a:rPr lang="en-US" sz="600" dirty="0" smtClean="0"/>
                <a:t>perform= 500</a:t>
              </a:r>
              <a:endParaRPr lang="en-US" sz="6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273731" y="4918943"/>
              <a:ext cx="1300543" cy="906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cost = 50</a:t>
              </a:r>
            </a:p>
            <a:p>
              <a:pPr algn="ctr"/>
              <a:r>
                <a:rPr lang="en-US" sz="600" dirty="0" smtClean="0"/>
                <a:t>perform = 300</a:t>
              </a:r>
              <a:endParaRPr lang="en-US" sz="6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84728" y="3149387"/>
              <a:ext cx="2119705" cy="74085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cost = 10</a:t>
              </a:r>
            </a:p>
            <a:p>
              <a:pPr algn="ctr"/>
              <a:r>
                <a:rPr lang="en-US" sz="600" dirty="0" smtClean="0"/>
                <a:t>perform = 20</a:t>
              </a:r>
            </a:p>
            <a:p>
              <a:pPr algn="ctr"/>
              <a:r>
                <a:rPr lang="en-US" sz="600" dirty="0" smtClean="0"/>
                <a:t>Security = 1</a:t>
              </a:r>
              <a:endParaRPr lang="en-US" sz="6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541888" y="4435525"/>
              <a:ext cx="1277512" cy="48341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USB</a:t>
              </a:r>
              <a:endParaRPr lang="en-US" sz="600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937114" y="4489138"/>
              <a:ext cx="1886249" cy="48342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err="1" smtClean="0"/>
                <a:t>Wifi</a:t>
              </a:r>
              <a:endParaRPr lang="en-US" sz="600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937112" y="4972561"/>
              <a:ext cx="1886251" cy="85290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cost = 85</a:t>
              </a:r>
            </a:p>
            <a:p>
              <a:pPr algn="ctr"/>
              <a:r>
                <a:rPr lang="en-US" sz="600" dirty="0" smtClean="0"/>
                <a:t>perform =  725</a:t>
              </a:r>
              <a:endParaRPr lang="en-US" sz="600" dirty="0"/>
            </a:p>
          </p:txBody>
        </p:sp>
        <p:cxnSp>
          <p:nvCxnSpPr>
            <p:cNvPr id="42" name="Straight Connector 41"/>
            <p:cNvCxnSpPr>
              <a:stCxn id="29" idx="2"/>
              <a:endCxn id="40" idx="0"/>
            </p:cNvCxnSpPr>
            <p:nvPr/>
          </p:nvCxnSpPr>
          <p:spPr>
            <a:xfrm>
              <a:off x="3907091" y="3471343"/>
              <a:ext cx="1973149" cy="101779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 flipH="1" flipV="1">
              <a:off x="6644581" y="2520268"/>
              <a:ext cx="178783" cy="118613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/>
            </a:p>
          </p:txBody>
        </p:sp>
      </p:grpSp>
      <p:sp>
        <p:nvSpPr>
          <p:cNvPr id="58" name="Rectangle 57"/>
          <p:cNvSpPr/>
          <p:nvPr/>
        </p:nvSpPr>
        <p:spPr>
          <a:xfrm>
            <a:off x="6253413" y="4361599"/>
            <a:ext cx="28841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C0504D"/>
                </a:solidFill>
              </a:rPr>
              <a:t>Attributed Feature Models with Quality Attributes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64427" y="4591890"/>
            <a:ext cx="21233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C0504D"/>
                </a:solidFill>
              </a:rPr>
              <a:t>Configured Product</a:t>
            </a:r>
            <a:endParaRPr lang="en-US" dirty="0">
              <a:solidFill>
                <a:srgbClr val="C0504D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748816" y="5027493"/>
            <a:ext cx="2719980" cy="724987"/>
            <a:chOff x="3525593" y="952500"/>
            <a:chExt cx="3191739" cy="1268520"/>
          </a:xfrm>
        </p:grpSpPr>
        <p:sp>
          <p:nvSpPr>
            <p:cNvPr id="62" name="Rectangle 61"/>
            <p:cNvSpPr/>
            <p:nvPr/>
          </p:nvSpPr>
          <p:spPr>
            <a:xfrm>
              <a:off x="4564993" y="952500"/>
              <a:ext cx="889135" cy="261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Mobile Phone</a:t>
              </a:r>
              <a:endParaRPr lang="en-US" sz="800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556104" y="1572736"/>
              <a:ext cx="889135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Connectivity</a:t>
              </a:r>
              <a:endParaRPr lang="en-US" sz="800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775596" y="1380766"/>
              <a:ext cx="941736" cy="3542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Password </a:t>
              </a:r>
            </a:p>
            <a:p>
              <a:pPr algn="ctr"/>
              <a:r>
                <a:rPr lang="en-US" sz="800" dirty="0" smtClean="0"/>
                <a:t>Protection</a:t>
              </a:r>
              <a:endParaRPr lang="en-US" sz="800" dirty="0"/>
            </a:p>
          </p:txBody>
        </p:sp>
        <p:cxnSp>
          <p:nvCxnSpPr>
            <p:cNvPr id="66" name="Straight Connector 65"/>
            <p:cNvCxnSpPr>
              <a:stCxn id="62" idx="2"/>
              <a:endCxn id="63" idx="0"/>
            </p:cNvCxnSpPr>
            <p:nvPr/>
          </p:nvCxnSpPr>
          <p:spPr>
            <a:xfrm flipH="1">
              <a:off x="5000672" y="1213900"/>
              <a:ext cx="8889" cy="3588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2" idx="2"/>
              <a:endCxn id="64" idx="0"/>
            </p:cNvCxnSpPr>
            <p:nvPr/>
          </p:nvCxnSpPr>
          <p:spPr>
            <a:xfrm>
              <a:off x="5009561" y="1213900"/>
              <a:ext cx="1236903" cy="1668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63" idx="2"/>
              <a:endCxn id="70" idx="0"/>
            </p:cNvCxnSpPr>
            <p:nvPr/>
          </p:nvCxnSpPr>
          <p:spPr>
            <a:xfrm flipH="1">
              <a:off x="3923958" y="1735030"/>
              <a:ext cx="1076713" cy="323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3525593" y="2058726"/>
              <a:ext cx="79673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USB</a:t>
              </a:r>
              <a:endParaRPr lang="en-US" sz="800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6158442" y="1352863"/>
              <a:ext cx="176044" cy="72345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7</a:t>
            </a:fld>
            <a:endParaRPr lang="en-US"/>
          </a:p>
        </p:txBody>
      </p:sp>
      <p:sp>
        <p:nvSpPr>
          <p:cNvPr id="6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24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Software Product </a:t>
            </a:r>
            <a:r>
              <a:rPr lang="en-US" dirty="0"/>
              <a:t>D</a:t>
            </a:r>
            <a:r>
              <a:rPr lang="en-US" dirty="0" smtClean="0"/>
              <a:t>erivation </a:t>
            </a:r>
            <a:r>
              <a:rPr lang="en-US" dirty="0"/>
              <a:t>P</a:t>
            </a:r>
            <a:r>
              <a:rPr lang="en-US" dirty="0" smtClean="0"/>
              <a:t>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65"/>
    </mc:Choice>
    <mc:Fallback xmlns="">
      <p:transition xmlns:p14="http://schemas.microsoft.com/office/powerpoint/2010/main" spd="slow" advTm="1696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24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Software Product </a:t>
            </a:r>
            <a:r>
              <a:rPr lang="en-US" dirty="0"/>
              <a:t>D</a:t>
            </a:r>
            <a:r>
              <a:rPr lang="en-US" dirty="0" smtClean="0"/>
              <a:t>erivation </a:t>
            </a:r>
            <a:r>
              <a:rPr lang="en-US" dirty="0"/>
              <a:t>P</a:t>
            </a:r>
            <a:r>
              <a:rPr lang="en-US" dirty="0" smtClean="0"/>
              <a:t>rocess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88936" y="1744613"/>
            <a:ext cx="1199444" cy="646331"/>
          </a:xfrm>
          <a:prstGeom prst="rect">
            <a:avLst/>
          </a:prstGeom>
          <a:noFill/>
          <a:ln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Variability</a:t>
            </a:r>
          </a:p>
          <a:p>
            <a:pPr algn="ctr"/>
            <a:r>
              <a:rPr lang="en-US" dirty="0" smtClean="0"/>
              <a:t>Modelling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36758" y="1962404"/>
            <a:ext cx="1832208" cy="369332"/>
          </a:xfrm>
          <a:prstGeom prst="rect">
            <a:avLst/>
          </a:prstGeom>
          <a:noFill/>
          <a:ln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Measurement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85797" y="5232064"/>
            <a:ext cx="1308099" cy="646331"/>
          </a:xfrm>
          <a:prstGeom prst="rect">
            <a:avLst/>
          </a:prstGeom>
          <a:noFill/>
          <a:ln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Product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Derivation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4128269" y="1979799"/>
            <a:ext cx="1093611" cy="301036"/>
          </a:xfrm>
          <a:prstGeom prst="rightArrow">
            <a:avLst/>
          </a:prstGeom>
          <a:solidFill>
            <a:schemeClr val="accent1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5835176" y="2370343"/>
            <a:ext cx="183391" cy="2835964"/>
          </a:xfrm>
          <a:prstGeom prst="downArrow">
            <a:avLst/>
          </a:prstGeom>
          <a:solidFill>
            <a:schemeClr val="accent1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5" name="Left Arrow 14"/>
          <p:cNvSpPr/>
          <p:nvPr/>
        </p:nvSpPr>
        <p:spPr bwMode="auto">
          <a:xfrm>
            <a:off x="4010342" y="5349914"/>
            <a:ext cx="818444" cy="310445"/>
          </a:xfrm>
          <a:prstGeom prst="leftArrow">
            <a:avLst/>
          </a:prstGeom>
          <a:solidFill>
            <a:schemeClr val="accent1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1835213" y="1989205"/>
            <a:ext cx="681566" cy="254000"/>
          </a:xfrm>
          <a:prstGeom prst="rightArrow">
            <a:avLst/>
          </a:prstGeom>
          <a:solidFill>
            <a:schemeClr val="accent1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375309"/>
            <a:ext cx="218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Domain </a:t>
            </a:r>
          </a:p>
          <a:p>
            <a:pPr algn="ctr"/>
            <a:r>
              <a:rPr lang="en-US" dirty="0" smtClean="0"/>
              <a:t>Analysis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2108806" y="2550474"/>
            <a:ext cx="2719980" cy="735274"/>
            <a:chOff x="3525593" y="952500"/>
            <a:chExt cx="3191739" cy="1286520"/>
          </a:xfrm>
        </p:grpSpPr>
        <p:sp>
          <p:nvSpPr>
            <p:cNvPr id="45" name="Arc 44"/>
            <p:cNvSpPr/>
            <p:nvPr/>
          </p:nvSpPr>
          <p:spPr>
            <a:xfrm>
              <a:off x="4674656" y="1594395"/>
              <a:ext cx="652029" cy="281268"/>
            </a:xfrm>
            <a:prstGeom prst="arc">
              <a:avLst>
                <a:gd name="adj1" fmla="val 1691281"/>
                <a:gd name="adj2" fmla="val 9004476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564993" y="952500"/>
              <a:ext cx="889135" cy="261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Mobile Phone</a:t>
              </a:r>
              <a:endParaRPr lang="en-US" sz="8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556104" y="1572736"/>
              <a:ext cx="889135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Connectivity</a:t>
              </a:r>
              <a:endParaRPr lang="en-US" sz="800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775596" y="1380766"/>
              <a:ext cx="941736" cy="3542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Password </a:t>
              </a:r>
            </a:p>
            <a:p>
              <a:pPr algn="ctr"/>
              <a:r>
                <a:rPr lang="en-US" sz="800" dirty="0" smtClean="0"/>
                <a:t>Protection</a:t>
              </a:r>
              <a:endParaRPr lang="en-US" sz="800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605670" y="2058726"/>
              <a:ext cx="80778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Bluetooth</a:t>
              </a:r>
              <a:endParaRPr lang="en-US" sz="800" dirty="0"/>
            </a:p>
          </p:txBody>
        </p:sp>
        <p:cxnSp>
          <p:nvCxnSpPr>
            <p:cNvPr id="50" name="Straight Connector 49"/>
            <p:cNvCxnSpPr>
              <a:stCxn id="46" idx="2"/>
              <a:endCxn id="47" idx="0"/>
            </p:cNvCxnSpPr>
            <p:nvPr/>
          </p:nvCxnSpPr>
          <p:spPr>
            <a:xfrm flipH="1">
              <a:off x="5000672" y="1213900"/>
              <a:ext cx="8889" cy="3588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6" idx="2"/>
              <a:endCxn id="48" idx="0"/>
            </p:cNvCxnSpPr>
            <p:nvPr/>
          </p:nvCxnSpPr>
          <p:spPr>
            <a:xfrm>
              <a:off x="5009561" y="1213900"/>
              <a:ext cx="1236903" cy="1668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7" idx="2"/>
              <a:endCxn id="54" idx="0"/>
            </p:cNvCxnSpPr>
            <p:nvPr/>
          </p:nvCxnSpPr>
          <p:spPr>
            <a:xfrm flipH="1">
              <a:off x="3923958" y="1735030"/>
              <a:ext cx="1076713" cy="323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7" idx="2"/>
              <a:endCxn id="49" idx="0"/>
            </p:cNvCxnSpPr>
            <p:nvPr/>
          </p:nvCxnSpPr>
          <p:spPr>
            <a:xfrm>
              <a:off x="5000671" y="1735030"/>
              <a:ext cx="8889" cy="323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3525593" y="2058726"/>
              <a:ext cx="79673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USB</a:t>
              </a:r>
              <a:endParaRPr lang="en-US" sz="8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643053" y="2076726"/>
              <a:ext cx="80778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 smtClean="0"/>
                <a:t>Wifi</a:t>
              </a:r>
              <a:endParaRPr lang="en-US" sz="800" dirty="0"/>
            </a:p>
          </p:txBody>
        </p:sp>
        <p:cxnSp>
          <p:nvCxnSpPr>
            <p:cNvPr id="56" name="Straight Connector 55"/>
            <p:cNvCxnSpPr>
              <a:stCxn id="47" idx="2"/>
              <a:endCxn id="55" idx="0"/>
            </p:cNvCxnSpPr>
            <p:nvPr/>
          </p:nvCxnSpPr>
          <p:spPr>
            <a:xfrm>
              <a:off x="5000671" y="1735030"/>
              <a:ext cx="1046272" cy="341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6158442" y="1352863"/>
              <a:ext cx="176044" cy="72345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</p:grpSp>
      <p:sp>
        <p:nvSpPr>
          <p:cNvPr id="8" name="Rectangle 7"/>
          <p:cNvSpPr/>
          <p:nvPr/>
        </p:nvSpPr>
        <p:spPr>
          <a:xfrm>
            <a:off x="2302676" y="3470534"/>
            <a:ext cx="21415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Feature Model</a:t>
            </a: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464914" y="2739010"/>
            <a:ext cx="2273258" cy="1331487"/>
            <a:chOff x="1541888" y="1435657"/>
            <a:chExt cx="6162545" cy="4389805"/>
          </a:xfrm>
        </p:grpSpPr>
        <p:sp>
          <p:nvSpPr>
            <p:cNvPr id="27" name="Arc 26"/>
            <p:cNvSpPr/>
            <p:nvPr/>
          </p:nvSpPr>
          <p:spPr>
            <a:xfrm>
              <a:off x="3384345" y="3052442"/>
              <a:ext cx="1045492" cy="837803"/>
            </a:xfrm>
            <a:prstGeom prst="arc">
              <a:avLst>
                <a:gd name="adj1" fmla="val 1691281"/>
                <a:gd name="adj2" fmla="val 9004476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60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208506" y="1435657"/>
              <a:ext cx="1425677" cy="48341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Mobile Phone</a:t>
              </a:r>
              <a:endParaRPr lang="en-US" sz="6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194253" y="2987925"/>
              <a:ext cx="1425677" cy="48341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Connectivity</a:t>
              </a:r>
              <a:endParaRPr lang="en-US" sz="6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584728" y="2554421"/>
              <a:ext cx="2119705" cy="4834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Password Protection</a:t>
              </a:r>
              <a:endParaRPr lang="en-US" sz="6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273730" y="4435525"/>
              <a:ext cx="1295230" cy="48341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Bluetooth</a:t>
              </a:r>
              <a:endParaRPr lang="en-US" sz="600" dirty="0"/>
            </a:p>
          </p:txBody>
        </p:sp>
        <p:cxnSp>
          <p:nvCxnSpPr>
            <p:cNvPr id="32" name="Straight Connector 31"/>
            <p:cNvCxnSpPr>
              <a:stCxn id="28" idx="2"/>
              <a:endCxn id="29" idx="0"/>
            </p:cNvCxnSpPr>
            <p:nvPr/>
          </p:nvCxnSpPr>
          <p:spPr>
            <a:xfrm flipH="1">
              <a:off x="3907092" y="1919076"/>
              <a:ext cx="14253" cy="106884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8" idx="2"/>
              <a:endCxn id="30" idx="0"/>
            </p:cNvCxnSpPr>
            <p:nvPr/>
          </p:nvCxnSpPr>
          <p:spPr>
            <a:xfrm>
              <a:off x="3921345" y="1919075"/>
              <a:ext cx="2723236" cy="63534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9" idx="2"/>
              <a:endCxn id="39" idx="0"/>
            </p:cNvCxnSpPr>
            <p:nvPr/>
          </p:nvCxnSpPr>
          <p:spPr>
            <a:xfrm flipH="1">
              <a:off x="2180644" y="3471344"/>
              <a:ext cx="1726448" cy="9641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9" idx="2"/>
              <a:endCxn id="31" idx="0"/>
            </p:cNvCxnSpPr>
            <p:nvPr/>
          </p:nvCxnSpPr>
          <p:spPr>
            <a:xfrm>
              <a:off x="3907092" y="3471344"/>
              <a:ext cx="14253" cy="9641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1541888" y="4918940"/>
              <a:ext cx="1277513" cy="906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cost = 35</a:t>
              </a:r>
            </a:p>
            <a:p>
              <a:pPr algn="ctr"/>
              <a:r>
                <a:rPr lang="en-US" sz="600" dirty="0" smtClean="0"/>
                <a:t>perform= 500</a:t>
              </a:r>
              <a:endParaRPr lang="en-US" sz="6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273731" y="4918943"/>
              <a:ext cx="1300543" cy="906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cost = 50</a:t>
              </a:r>
            </a:p>
            <a:p>
              <a:pPr algn="ctr"/>
              <a:r>
                <a:rPr lang="en-US" sz="600" dirty="0" smtClean="0"/>
                <a:t>perform = 300</a:t>
              </a:r>
              <a:endParaRPr lang="en-US" sz="6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84728" y="3149387"/>
              <a:ext cx="2119705" cy="74085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cost = 10</a:t>
              </a:r>
            </a:p>
            <a:p>
              <a:pPr algn="ctr"/>
              <a:r>
                <a:rPr lang="en-US" sz="600" dirty="0" smtClean="0"/>
                <a:t>perform = 20</a:t>
              </a:r>
            </a:p>
            <a:p>
              <a:pPr algn="ctr"/>
              <a:r>
                <a:rPr lang="en-US" sz="600" dirty="0" smtClean="0"/>
                <a:t>Security = 1</a:t>
              </a:r>
              <a:endParaRPr lang="en-US" sz="6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541888" y="4435525"/>
              <a:ext cx="1277512" cy="48341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USB</a:t>
              </a:r>
              <a:endParaRPr lang="en-US" sz="600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937114" y="4489138"/>
              <a:ext cx="1886249" cy="48342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err="1" smtClean="0"/>
                <a:t>Wifi</a:t>
              </a:r>
              <a:endParaRPr lang="en-US" sz="600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937112" y="4972561"/>
              <a:ext cx="1886251" cy="85290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cost = 85</a:t>
              </a:r>
            </a:p>
            <a:p>
              <a:pPr algn="ctr"/>
              <a:r>
                <a:rPr lang="en-US" sz="600" dirty="0" smtClean="0"/>
                <a:t>perform =  725</a:t>
              </a:r>
              <a:endParaRPr lang="en-US" sz="600" dirty="0"/>
            </a:p>
          </p:txBody>
        </p:sp>
        <p:cxnSp>
          <p:nvCxnSpPr>
            <p:cNvPr id="42" name="Straight Connector 41"/>
            <p:cNvCxnSpPr>
              <a:stCxn id="29" idx="2"/>
              <a:endCxn id="40" idx="0"/>
            </p:cNvCxnSpPr>
            <p:nvPr/>
          </p:nvCxnSpPr>
          <p:spPr>
            <a:xfrm>
              <a:off x="3907091" y="3471343"/>
              <a:ext cx="1973149" cy="101779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 flipH="1" flipV="1">
              <a:off x="6644581" y="2520268"/>
              <a:ext cx="178783" cy="118613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/>
            </a:p>
          </p:txBody>
        </p:sp>
      </p:grpSp>
      <p:sp>
        <p:nvSpPr>
          <p:cNvPr id="58" name="Rectangle 57"/>
          <p:cNvSpPr/>
          <p:nvPr/>
        </p:nvSpPr>
        <p:spPr>
          <a:xfrm>
            <a:off x="6253413" y="4361599"/>
            <a:ext cx="28841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Attributed Feature Models with Quality Attributes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57200" y="4381162"/>
            <a:ext cx="21233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Configured Product(s)</a:t>
            </a: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748816" y="5027493"/>
            <a:ext cx="2719980" cy="724987"/>
            <a:chOff x="3525593" y="952500"/>
            <a:chExt cx="3191739" cy="1268520"/>
          </a:xfrm>
        </p:grpSpPr>
        <p:sp>
          <p:nvSpPr>
            <p:cNvPr id="62" name="Rectangle 61"/>
            <p:cNvSpPr/>
            <p:nvPr/>
          </p:nvSpPr>
          <p:spPr>
            <a:xfrm>
              <a:off x="4564993" y="952500"/>
              <a:ext cx="889135" cy="261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Mobile Phone</a:t>
              </a:r>
              <a:endParaRPr lang="en-US" sz="800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556104" y="1572736"/>
              <a:ext cx="889135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Connectivity</a:t>
              </a:r>
              <a:endParaRPr lang="en-US" sz="800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775596" y="1380766"/>
              <a:ext cx="941736" cy="3542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Password </a:t>
              </a:r>
            </a:p>
            <a:p>
              <a:pPr algn="ctr"/>
              <a:r>
                <a:rPr lang="en-US" sz="800" dirty="0" smtClean="0"/>
                <a:t>Protection</a:t>
              </a:r>
              <a:endParaRPr lang="en-US" sz="800" dirty="0"/>
            </a:p>
          </p:txBody>
        </p:sp>
        <p:cxnSp>
          <p:nvCxnSpPr>
            <p:cNvPr id="66" name="Straight Connector 65"/>
            <p:cNvCxnSpPr>
              <a:stCxn id="62" idx="2"/>
              <a:endCxn id="63" idx="0"/>
            </p:cNvCxnSpPr>
            <p:nvPr/>
          </p:nvCxnSpPr>
          <p:spPr>
            <a:xfrm flipH="1">
              <a:off x="5000672" y="1213900"/>
              <a:ext cx="8889" cy="3588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2" idx="2"/>
              <a:endCxn id="64" idx="0"/>
            </p:cNvCxnSpPr>
            <p:nvPr/>
          </p:nvCxnSpPr>
          <p:spPr>
            <a:xfrm>
              <a:off x="5009561" y="1213900"/>
              <a:ext cx="1236903" cy="1668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63" idx="2"/>
              <a:endCxn id="70" idx="0"/>
            </p:cNvCxnSpPr>
            <p:nvPr/>
          </p:nvCxnSpPr>
          <p:spPr>
            <a:xfrm flipH="1">
              <a:off x="3923958" y="1735030"/>
              <a:ext cx="1076713" cy="323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3525593" y="2058726"/>
              <a:ext cx="79673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USB</a:t>
              </a:r>
              <a:endParaRPr lang="en-US" sz="800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6158442" y="1352863"/>
              <a:ext cx="176044" cy="72345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5681361" y="1190643"/>
            <a:ext cx="2844800" cy="369332"/>
          </a:xfrm>
          <a:prstGeom prst="rect">
            <a:avLst/>
          </a:prstGeom>
          <a:noFill/>
          <a:ln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Add one or more Objectives</a:t>
            </a:r>
          </a:p>
        </p:txBody>
      </p:sp>
      <p:sp>
        <p:nvSpPr>
          <p:cNvPr id="65" name="Down Arrow 64"/>
          <p:cNvSpPr/>
          <p:nvPr/>
        </p:nvSpPr>
        <p:spPr bwMode="auto">
          <a:xfrm>
            <a:off x="6162297" y="1673606"/>
            <a:ext cx="303389" cy="204611"/>
          </a:xfrm>
          <a:prstGeom prst="downArrow">
            <a:avLst/>
          </a:prstGeom>
          <a:solidFill>
            <a:schemeClr val="accent2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0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65"/>
    </mc:Choice>
    <mc:Fallback xmlns="">
      <p:transition xmlns:p14="http://schemas.microsoft.com/office/powerpoint/2010/main" spd="slow" advTm="1696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24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Software Product </a:t>
            </a:r>
            <a:r>
              <a:rPr lang="en-US" dirty="0"/>
              <a:t>D</a:t>
            </a:r>
            <a:r>
              <a:rPr lang="en-US" dirty="0" smtClean="0"/>
              <a:t>erivation </a:t>
            </a:r>
            <a:r>
              <a:rPr lang="en-US" dirty="0"/>
              <a:t>P</a:t>
            </a:r>
            <a:r>
              <a:rPr lang="en-US" dirty="0" smtClean="0"/>
              <a:t>rocess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88936" y="1744613"/>
            <a:ext cx="1199444" cy="646331"/>
          </a:xfrm>
          <a:prstGeom prst="rect">
            <a:avLst/>
          </a:prstGeom>
          <a:noFill/>
          <a:ln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Variability</a:t>
            </a:r>
          </a:p>
          <a:p>
            <a:pPr algn="ctr"/>
            <a:r>
              <a:rPr lang="en-US" dirty="0" smtClean="0"/>
              <a:t>Modelling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36758" y="1962404"/>
            <a:ext cx="1832208" cy="369332"/>
          </a:xfrm>
          <a:prstGeom prst="rect">
            <a:avLst/>
          </a:prstGeom>
          <a:noFill/>
          <a:ln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Measurement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85797" y="5232064"/>
            <a:ext cx="1308099" cy="646331"/>
          </a:xfrm>
          <a:prstGeom prst="rect">
            <a:avLst/>
          </a:prstGeom>
          <a:noFill/>
          <a:ln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Product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Derivation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4128269" y="1979799"/>
            <a:ext cx="1093611" cy="301036"/>
          </a:xfrm>
          <a:prstGeom prst="rightArrow">
            <a:avLst/>
          </a:prstGeom>
          <a:solidFill>
            <a:schemeClr val="accent1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5835176" y="2370343"/>
            <a:ext cx="183391" cy="2835964"/>
          </a:xfrm>
          <a:prstGeom prst="downArrow">
            <a:avLst/>
          </a:prstGeom>
          <a:solidFill>
            <a:schemeClr val="accent1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5" name="Left Arrow 14"/>
          <p:cNvSpPr/>
          <p:nvPr/>
        </p:nvSpPr>
        <p:spPr bwMode="auto">
          <a:xfrm>
            <a:off x="4010342" y="5349914"/>
            <a:ext cx="818444" cy="310445"/>
          </a:xfrm>
          <a:prstGeom prst="leftArrow">
            <a:avLst/>
          </a:prstGeom>
          <a:solidFill>
            <a:schemeClr val="accent1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1835213" y="1989205"/>
            <a:ext cx="681566" cy="254000"/>
          </a:xfrm>
          <a:prstGeom prst="rightArrow">
            <a:avLst/>
          </a:prstGeom>
          <a:solidFill>
            <a:schemeClr val="accent1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375309"/>
            <a:ext cx="218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Domain </a:t>
            </a:r>
          </a:p>
          <a:p>
            <a:pPr algn="ctr"/>
            <a:r>
              <a:rPr lang="en-US" dirty="0" smtClean="0"/>
              <a:t>Analysis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2108806" y="2550474"/>
            <a:ext cx="2719980" cy="735274"/>
            <a:chOff x="3525593" y="952500"/>
            <a:chExt cx="3191739" cy="1286520"/>
          </a:xfrm>
        </p:grpSpPr>
        <p:sp>
          <p:nvSpPr>
            <p:cNvPr id="45" name="Arc 44"/>
            <p:cNvSpPr/>
            <p:nvPr/>
          </p:nvSpPr>
          <p:spPr>
            <a:xfrm>
              <a:off x="4674656" y="1594395"/>
              <a:ext cx="652029" cy="281268"/>
            </a:xfrm>
            <a:prstGeom prst="arc">
              <a:avLst>
                <a:gd name="adj1" fmla="val 1691281"/>
                <a:gd name="adj2" fmla="val 9004476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564993" y="952500"/>
              <a:ext cx="889135" cy="261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Mobile Phone</a:t>
              </a:r>
              <a:endParaRPr lang="en-US" sz="8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556104" y="1572736"/>
              <a:ext cx="889135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Connectivity</a:t>
              </a:r>
              <a:endParaRPr lang="en-US" sz="800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775596" y="1380766"/>
              <a:ext cx="941736" cy="3542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Password </a:t>
              </a:r>
            </a:p>
            <a:p>
              <a:pPr algn="ctr"/>
              <a:r>
                <a:rPr lang="en-US" sz="800" dirty="0" smtClean="0"/>
                <a:t>Protection</a:t>
              </a:r>
              <a:endParaRPr lang="en-US" sz="800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605670" y="2058726"/>
              <a:ext cx="80778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Bluetooth</a:t>
              </a:r>
              <a:endParaRPr lang="en-US" sz="800" dirty="0"/>
            </a:p>
          </p:txBody>
        </p:sp>
        <p:cxnSp>
          <p:nvCxnSpPr>
            <p:cNvPr id="50" name="Straight Connector 49"/>
            <p:cNvCxnSpPr>
              <a:stCxn id="46" idx="2"/>
              <a:endCxn id="47" idx="0"/>
            </p:cNvCxnSpPr>
            <p:nvPr/>
          </p:nvCxnSpPr>
          <p:spPr>
            <a:xfrm flipH="1">
              <a:off x="5000672" y="1213900"/>
              <a:ext cx="8889" cy="3588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6" idx="2"/>
              <a:endCxn id="48" idx="0"/>
            </p:cNvCxnSpPr>
            <p:nvPr/>
          </p:nvCxnSpPr>
          <p:spPr>
            <a:xfrm>
              <a:off x="5009561" y="1213900"/>
              <a:ext cx="1236903" cy="1668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7" idx="2"/>
              <a:endCxn id="54" idx="0"/>
            </p:cNvCxnSpPr>
            <p:nvPr/>
          </p:nvCxnSpPr>
          <p:spPr>
            <a:xfrm flipH="1">
              <a:off x="3923958" y="1735030"/>
              <a:ext cx="1076713" cy="323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7" idx="2"/>
              <a:endCxn id="49" idx="0"/>
            </p:cNvCxnSpPr>
            <p:nvPr/>
          </p:nvCxnSpPr>
          <p:spPr>
            <a:xfrm>
              <a:off x="5000671" y="1735030"/>
              <a:ext cx="8889" cy="323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3525593" y="2058726"/>
              <a:ext cx="79673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USB</a:t>
              </a:r>
              <a:endParaRPr lang="en-US" sz="8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643053" y="2076726"/>
              <a:ext cx="80778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 smtClean="0"/>
                <a:t>Wifi</a:t>
              </a:r>
              <a:endParaRPr lang="en-US" sz="800" dirty="0"/>
            </a:p>
          </p:txBody>
        </p:sp>
        <p:cxnSp>
          <p:nvCxnSpPr>
            <p:cNvPr id="56" name="Straight Connector 55"/>
            <p:cNvCxnSpPr>
              <a:stCxn id="47" idx="2"/>
              <a:endCxn id="55" idx="0"/>
            </p:cNvCxnSpPr>
            <p:nvPr/>
          </p:nvCxnSpPr>
          <p:spPr>
            <a:xfrm>
              <a:off x="5000671" y="1735030"/>
              <a:ext cx="1046272" cy="341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6158442" y="1352863"/>
              <a:ext cx="176044" cy="72345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</p:grpSp>
      <p:sp>
        <p:nvSpPr>
          <p:cNvPr id="8" name="Rectangle 7"/>
          <p:cNvSpPr/>
          <p:nvPr/>
        </p:nvSpPr>
        <p:spPr>
          <a:xfrm>
            <a:off x="2302676" y="3470534"/>
            <a:ext cx="21415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Feature Model</a:t>
            </a: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464914" y="2739010"/>
            <a:ext cx="2273258" cy="1331487"/>
            <a:chOff x="1541888" y="1435657"/>
            <a:chExt cx="6162545" cy="4389805"/>
          </a:xfrm>
        </p:grpSpPr>
        <p:sp>
          <p:nvSpPr>
            <p:cNvPr id="27" name="Arc 26"/>
            <p:cNvSpPr/>
            <p:nvPr/>
          </p:nvSpPr>
          <p:spPr>
            <a:xfrm>
              <a:off x="3384345" y="3052442"/>
              <a:ext cx="1045492" cy="837803"/>
            </a:xfrm>
            <a:prstGeom prst="arc">
              <a:avLst>
                <a:gd name="adj1" fmla="val 1691281"/>
                <a:gd name="adj2" fmla="val 9004476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60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208506" y="1435657"/>
              <a:ext cx="1425677" cy="48341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Mobile Phone</a:t>
              </a:r>
              <a:endParaRPr lang="en-US" sz="6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194253" y="2987925"/>
              <a:ext cx="1425677" cy="48341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Connectivity</a:t>
              </a:r>
              <a:endParaRPr lang="en-US" sz="6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584728" y="2554421"/>
              <a:ext cx="2119705" cy="4834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Password Protection</a:t>
              </a:r>
              <a:endParaRPr lang="en-US" sz="6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273730" y="4435525"/>
              <a:ext cx="1295230" cy="48341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Bluetooth</a:t>
              </a:r>
              <a:endParaRPr lang="en-US" sz="600" dirty="0"/>
            </a:p>
          </p:txBody>
        </p:sp>
        <p:cxnSp>
          <p:nvCxnSpPr>
            <p:cNvPr id="32" name="Straight Connector 31"/>
            <p:cNvCxnSpPr>
              <a:stCxn id="28" idx="2"/>
              <a:endCxn id="29" idx="0"/>
            </p:cNvCxnSpPr>
            <p:nvPr/>
          </p:nvCxnSpPr>
          <p:spPr>
            <a:xfrm flipH="1">
              <a:off x="3907092" y="1919076"/>
              <a:ext cx="14253" cy="106884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8" idx="2"/>
              <a:endCxn id="30" idx="0"/>
            </p:cNvCxnSpPr>
            <p:nvPr/>
          </p:nvCxnSpPr>
          <p:spPr>
            <a:xfrm>
              <a:off x="3921345" y="1919075"/>
              <a:ext cx="2723236" cy="63534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9" idx="2"/>
              <a:endCxn id="39" idx="0"/>
            </p:cNvCxnSpPr>
            <p:nvPr/>
          </p:nvCxnSpPr>
          <p:spPr>
            <a:xfrm flipH="1">
              <a:off x="2180644" y="3471344"/>
              <a:ext cx="1726448" cy="9641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9" idx="2"/>
              <a:endCxn id="31" idx="0"/>
            </p:cNvCxnSpPr>
            <p:nvPr/>
          </p:nvCxnSpPr>
          <p:spPr>
            <a:xfrm>
              <a:off x="3907092" y="3471344"/>
              <a:ext cx="14253" cy="9641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1541888" y="4918940"/>
              <a:ext cx="1277513" cy="906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cost = 35</a:t>
              </a:r>
            </a:p>
            <a:p>
              <a:pPr algn="ctr"/>
              <a:r>
                <a:rPr lang="en-US" sz="600" dirty="0" smtClean="0"/>
                <a:t>perform= 500</a:t>
              </a:r>
              <a:endParaRPr lang="en-US" sz="6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273731" y="4918943"/>
              <a:ext cx="1300543" cy="9065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cost = 50</a:t>
              </a:r>
            </a:p>
            <a:p>
              <a:pPr algn="ctr"/>
              <a:r>
                <a:rPr lang="en-US" sz="600" dirty="0" smtClean="0"/>
                <a:t>perform = 300</a:t>
              </a:r>
              <a:endParaRPr lang="en-US" sz="6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84728" y="3149387"/>
              <a:ext cx="2119705" cy="74085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cost = 10</a:t>
              </a:r>
            </a:p>
            <a:p>
              <a:pPr algn="ctr"/>
              <a:r>
                <a:rPr lang="en-US" sz="600" dirty="0" smtClean="0"/>
                <a:t>perform = 20</a:t>
              </a:r>
            </a:p>
            <a:p>
              <a:pPr algn="ctr"/>
              <a:r>
                <a:rPr lang="en-US" sz="600" dirty="0" smtClean="0"/>
                <a:t>Security = 1</a:t>
              </a:r>
              <a:endParaRPr lang="en-US" sz="6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541888" y="4435525"/>
              <a:ext cx="1277512" cy="48341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USB</a:t>
              </a:r>
              <a:endParaRPr lang="en-US" sz="600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937114" y="4489138"/>
              <a:ext cx="1886249" cy="48342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err="1" smtClean="0"/>
                <a:t>Wifi</a:t>
              </a:r>
              <a:endParaRPr lang="en-US" sz="600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937112" y="4972561"/>
              <a:ext cx="1886251" cy="85290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cost = 85</a:t>
              </a:r>
            </a:p>
            <a:p>
              <a:pPr algn="ctr"/>
              <a:r>
                <a:rPr lang="en-US" sz="600" dirty="0" smtClean="0"/>
                <a:t>perform =  725</a:t>
              </a:r>
              <a:endParaRPr lang="en-US" sz="600" dirty="0"/>
            </a:p>
          </p:txBody>
        </p:sp>
        <p:cxnSp>
          <p:nvCxnSpPr>
            <p:cNvPr id="42" name="Straight Connector 41"/>
            <p:cNvCxnSpPr>
              <a:stCxn id="29" idx="2"/>
              <a:endCxn id="40" idx="0"/>
            </p:cNvCxnSpPr>
            <p:nvPr/>
          </p:nvCxnSpPr>
          <p:spPr>
            <a:xfrm>
              <a:off x="3907091" y="3471343"/>
              <a:ext cx="1973149" cy="101779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 flipH="1" flipV="1">
              <a:off x="6644581" y="2520268"/>
              <a:ext cx="178783" cy="118613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/>
            </a:p>
          </p:txBody>
        </p:sp>
      </p:grpSp>
      <p:sp>
        <p:nvSpPr>
          <p:cNvPr id="58" name="Rectangle 57"/>
          <p:cNvSpPr/>
          <p:nvPr/>
        </p:nvSpPr>
        <p:spPr>
          <a:xfrm>
            <a:off x="6253413" y="4361599"/>
            <a:ext cx="28841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Attributed Feature Models with Quality Attributes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57200" y="4381162"/>
            <a:ext cx="21233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Configured Product(s)</a:t>
            </a: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748816" y="5027493"/>
            <a:ext cx="2719980" cy="724987"/>
            <a:chOff x="3525593" y="952500"/>
            <a:chExt cx="3191739" cy="1268520"/>
          </a:xfrm>
        </p:grpSpPr>
        <p:sp>
          <p:nvSpPr>
            <p:cNvPr id="62" name="Rectangle 61"/>
            <p:cNvSpPr/>
            <p:nvPr/>
          </p:nvSpPr>
          <p:spPr>
            <a:xfrm>
              <a:off x="4564993" y="952500"/>
              <a:ext cx="889135" cy="261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Mobile Phone</a:t>
              </a:r>
              <a:endParaRPr lang="en-US" sz="800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556104" y="1572736"/>
              <a:ext cx="889135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Connectivity</a:t>
              </a:r>
              <a:endParaRPr lang="en-US" sz="800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775596" y="1380766"/>
              <a:ext cx="941736" cy="3542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Password </a:t>
              </a:r>
            </a:p>
            <a:p>
              <a:pPr algn="ctr"/>
              <a:r>
                <a:rPr lang="en-US" sz="800" dirty="0" smtClean="0"/>
                <a:t>Protection</a:t>
              </a:r>
              <a:endParaRPr lang="en-US" sz="800" dirty="0"/>
            </a:p>
          </p:txBody>
        </p:sp>
        <p:cxnSp>
          <p:nvCxnSpPr>
            <p:cNvPr id="66" name="Straight Connector 65"/>
            <p:cNvCxnSpPr>
              <a:stCxn id="62" idx="2"/>
              <a:endCxn id="63" idx="0"/>
            </p:cNvCxnSpPr>
            <p:nvPr/>
          </p:nvCxnSpPr>
          <p:spPr>
            <a:xfrm flipH="1">
              <a:off x="5000672" y="1213900"/>
              <a:ext cx="8889" cy="3588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2" idx="2"/>
              <a:endCxn id="64" idx="0"/>
            </p:cNvCxnSpPr>
            <p:nvPr/>
          </p:nvCxnSpPr>
          <p:spPr>
            <a:xfrm>
              <a:off x="5009561" y="1213900"/>
              <a:ext cx="1236903" cy="1668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63" idx="2"/>
              <a:endCxn id="70" idx="0"/>
            </p:cNvCxnSpPr>
            <p:nvPr/>
          </p:nvCxnSpPr>
          <p:spPr>
            <a:xfrm flipH="1">
              <a:off x="3923958" y="1735030"/>
              <a:ext cx="1076713" cy="3236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3525593" y="2058726"/>
              <a:ext cx="796731" cy="16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USB</a:t>
              </a:r>
              <a:endParaRPr lang="en-US" sz="800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6158442" y="1352863"/>
              <a:ext cx="176044" cy="72345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5681361" y="1190643"/>
            <a:ext cx="2844800" cy="369332"/>
          </a:xfrm>
          <a:prstGeom prst="rect">
            <a:avLst/>
          </a:prstGeom>
          <a:noFill/>
          <a:ln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Add one or more Objectives</a:t>
            </a:r>
          </a:p>
        </p:txBody>
      </p:sp>
      <p:sp>
        <p:nvSpPr>
          <p:cNvPr id="65" name="Down Arrow 64"/>
          <p:cNvSpPr/>
          <p:nvPr/>
        </p:nvSpPr>
        <p:spPr bwMode="auto">
          <a:xfrm>
            <a:off x="6162297" y="1673606"/>
            <a:ext cx="303389" cy="204611"/>
          </a:xfrm>
          <a:prstGeom prst="downArrow">
            <a:avLst/>
          </a:prstGeom>
          <a:solidFill>
            <a:schemeClr val="accent2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990760" y="5381972"/>
            <a:ext cx="2000840" cy="646331"/>
          </a:xfrm>
          <a:prstGeom prst="rect">
            <a:avLst/>
          </a:prstGeom>
          <a:noFill/>
          <a:ln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Multi-objective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Optimization</a:t>
            </a:r>
          </a:p>
        </p:txBody>
      </p:sp>
      <p:sp>
        <p:nvSpPr>
          <p:cNvPr id="72" name="Left Arrow 71"/>
          <p:cNvSpPr/>
          <p:nvPr/>
        </p:nvSpPr>
        <p:spPr bwMode="auto">
          <a:xfrm>
            <a:off x="6485346" y="5497799"/>
            <a:ext cx="430388" cy="299719"/>
          </a:xfrm>
          <a:prstGeom prst="leftArrow">
            <a:avLst/>
          </a:prstGeom>
          <a:solidFill>
            <a:srgbClr val="C0504D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7A2-AC4E-D546-BD83-2BEF7E6632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8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65"/>
    </mc:Choice>
    <mc:Fallback xmlns="">
      <p:transition xmlns:p14="http://schemas.microsoft.com/office/powerpoint/2010/main" spd="slow" advTm="1696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2680</TotalTime>
  <Words>1291</Words>
  <Application>Microsoft Macintosh PowerPoint</Application>
  <PresentationFormat>On-screen Show (4:3)</PresentationFormat>
  <Paragraphs>720</Paragraphs>
  <Slides>34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  <vt:variant>
        <vt:lpstr>Custom Shows</vt:lpstr>
      </vt:variant>
      <vt:variant>
        <vt:i4>1</vt:i4>
      </vt:variant>
    </vt:vector>
  </HeadingPairs>
  <TitlesOfParts>
    <vt:vector size="36" baseType="lpstr">
      <vt:lpstr>Office Theme</vt:lpstr>
      <vt:lpstr>Modelling and Multi-Objective Optimization of Quality Attributes in Variability-Rich Software</vt:lpstr>
      <vt:lpstr>Customizing Variability-Rich Software</vt:lpstr>
      <vt:lpstr>Mobile Phone Product Line</vt:lpstr>
      <vt:lpstr>Software Product Derivation Process</vt:lpstr>
      <vt:lpstr>Software Product Derivation Process</vt:lpstr>
      <vt:lpstr>Software Product Derivation Process</vt:lpstr>
      <vt:lpstr>Software Product Derivation Process</vt:lpstr>
      <vt:lpstr>Software Product Derivation Process</vt:lpstr>
      <vt:lpstr>Software Product Derivation Process</vt:lpstr>
      <vt:lpstr>Software Product Derivation Process</vt:lpstr>
      <vt:lpstr>Optimally Configured Software Products</vt:lpstr>
      <vt:lpstr>Clafer Language to Express Attributed Feature Models</vt:lpstr>
      <vt:lpstr>Expressing Attributed Feature Models in ClaferMoo</vt:lpstr>
      <vt:lpstr>Expressing Attributed Feature Models in ClaferMoo</vt:lpstr>
      <vt:lpstr>Expressing Attributed Feature Models in ClaferMoo</vt:lpstr>
      <vt:lpstr>Expressing Attributed Feature Models in ClaferMoo</vt:lpstr>
      <vt:lpstr>Expressing Attributed Feature Models in ClaferMoo</vt:lpstr>
      <vt:lpstr>Expressing Attributed Feature Models in ClaferMoo</vt:lpstr>
      <vt:lpstr>Expressing Attributed Feature Models in ClaferMoo</vt:lpstr>
      <vt:lpstr>Expressing Attributed Feature Models in ClaferMoo</vt:lpstr>
      <vt:lpstr>Expressing Attributed Feature Models in ClaferMoo</vt:lpstr>
      <vt:lpstr>Expressing Attributed Feature Models in ClaferMoo</vt:lpstr>
      <vt:lpstr>Expressing Attributed Feature Models in ClaferMoo</vt:lpstr>
      <vt:lpstr>Expressing Attributed Feature Models in ClaferMoo</vt:lpstr>
      <vt:lpstr>Expressing Attributed Feature Models in ClaferMoo</vt:lpstr>
      <vt:lpstr>Expressing Attributed Feature Models in ClaferMoo</vt:lpstr>
      <vt:lpstr>ClaferMoo Implementation Architecture</vt:lpstr>
      <vt:lpstr>Methodology and Research Questions</vt:lpstr>
      <vt:lpstr>Evaluating Scalability of Implementation</vt:lpstr>
      <vt:lpstr>Evaluating Scalability of Implementation</vt:lpstr>
      <vt:lpstr>Experimental Evaluation on Published Models</vt:lpstr>
      <vt:lpstr>Experimental Evaluation on Published Models</vt:lpstr>
      <vt:lpstr>Limitations and Future Work</vt:lpstr>
      <vt:lpstr>Conclusions</vt:lpstr>
      <vt:lpstr>Custom Show 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Modelling and Multi-Objective Optimization of Quality Attributes in Variability-Rich Software</dc:title>
  <dc:creator>Rafael Olaechea</dc:creator>
  <cp:lastModifiedBy>Rafael Olaechea</cp:lastModifiedBy>
  <cp:revision>139</cp:revision>
  <dcterms:created xsi:type="dcterms:W3CDTF">2012-09-17T14:48:09Z</dcterms:created>
  <dcterms:modified xsi:type="dcterms:W3CDTF">2012-10-09T13:31:47Z</dcterms:modified>
</cp:coreProperties>
</file>